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18"/>
  </p:notesMasterIdLst>
  <p:sldIdLst>
    <p:sldId id="8019" r:id="rId3"/>
    <p:sldId id="8020" r:id="rId4"/>
    <p:sldId id="8027" r:id="rId5"/>
    <p:sldId id="8028" r:id="rId6"/>
    <p:sldId id="8029" r:id="rId7"/>
    <p:sldId id="7281" r:id="rId8"/>
    <p:sldId id="1237" r:id="rId9"/>
    <p:sldId id="8030" r:id="rId10"/>
    <p:sldId id="7957" r:id="rId11"/>
    <p:sldId id="8026" r:id="rId12"/>
    <p:sldId id="8031" r:id="rId13"/>
    <p:sldId id="287" r:id="rId14"/>
    <p:sldId id="1221" r:id="rId15"/>
    <p:sldId id="7930" r:id="rId16"/>
    <p:sldId id="8025"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思蜀" initials="刘思蜀"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97A6"/>
    <a:srgbClr val="EEEEEC"/>
    <a:srgbClr val="D6CACC"/>
    <a:srgbClr val="404040"/>
    <a:srgbClr val="F6E2E2"/>
    <a:srgbClr val="A1B8D3"/>
    <a:srgbClr val="85A299"/>
    <a:srgbClr val="D50D1A"/>
    <a:srgbClr val="FFFFFF"/>
    <a:srgbClr val="C949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88" d="100"/>
          <a:sy n="88" d="100"/>
        </p:scale>
        <p:origin x="93" y="178"/>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8AEB4565-5B56-4846-B7AD-60E8BAEC42D1}" type="datetimeFigureOut">
              <a:rPr lang="zh-CN" altLang="en-US" smtClean="0"/>
              <a:t>2021/11/9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E8B4852B-59F3-4614-93D4-C3C1ABB53435}"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12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13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8B4852B-59F3-4614-93D4-C3C1ABB53435}" type="slidenum">
              <a:rPr lang="zh-CN" altLang="en-US" smtClean="0"/>
              <a:t>14</a:t>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字魂59号-创粗黑" panose="00000500000000000000" pitchFamily="2" charset="-122"/>
                <a:ea typeface="字魂59号-创粗黑" panose="00000500000000000000"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AB375D80-B39C-44CA-916C-E85560A22D25}" type="datetimeFigureOut">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fld id="{AB375D80-B39C-44CA-916C-E85560A22D25}" type="datetimeFigureOut">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fld id="{AB375D80-B39C-44CA-916C-E85560A22D25}" type="datetimeFigureOut">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0" y="0"/>
            <a:ext cx="6832600" cy="3962910"/>
          </a:xfrm>
          <a:custGeom>
            <a:avLst/>
            <a:gdLst>
              <a:gd name="connsiteX0" fmla="*/ 3609563 w 6832600"/>
              <a:gd name="connsiteY0" fmla="*/ 0 h 3962910"/>
              <a:gd name="connsiteX1" fmla="*/ 6832600 w 6832600"/>
              <a:gd name="connsiteY1" fmla="*/ 0 h 3962910"/>
              <a:gd name="connsiteX2" fmla="*/ 0 w 6832600"/>
              <a:gd name="connsiteY2" fmla="*/ 3962910 h 3962910"/>
              <a:gd name="connsiteX3" fmla="*/ 0 w 6832600"/>
              <a:gd name="connsiteY3" fmla="*/ 2093547 h 3962910"/>
            </a:gdLst>
            <a:ahLst/>
            <a:cxnLst>
              <a:cxn ang="0">
                <a:pos x="connsiteX0" y="connsiteY0"/>
              </a:cxn>
              <a:cxn ang="0">
                <a:pos x="connsiteX1" y="connsiteY1"/>
              </a:cxn>
              <a:cxn ang="0">
                <a:pos x="connsiteX2" y="connsiteY2"/>
              </a:cxn>
              <a:cxn ang="0">
                <a:pos x="connsiteX3" y="connsiteY3"/>
              </a:cxn>
            </a:cxnLst>
            <a:rect l="l" t="t" r="r" b="b"/>
            <a:pathLst>
              <a:path w="6832600" h="3962910">
                <a:moveTo>
                  <a:pt x="3609563" y="0"/>
                </a:moveTo>
                <a:lnTo>
                  <a:pt x="6832600" y="0"/>
                </a:lnTo>
                <a:lnTo>
                  <a:pt x="0" y="3962910"/>
                </a:lnTo>
                <a:lnTo>
                  <a:pt x="0" y="2093547"/>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그래픽 4"/>
          <p:cNvPicPr>
            <a:picLocks noChangeAspect="1"/>
          </p:cNvPicPr>
          <p:nvPr userDrawn="1"/>
        </p:nvPicPr>
        <p:blipFill>
          <a:blip r:embed="rId2" cstate="screen">
            <a:extLst>
              <a:ext uri="{96DAC541-7B7A-43D3-8B79-37D633B846F1}">
                <asvg:svgBlip xmlns:asvg="http://schemas.microsoft.com/office/drawing/2016/SVG/main" r:embed="rId3"/>
              </a:ext>
            </a:extLst>
          </a:blip>
          <a:stretch>
            <a:fillRect/>
          </a:stretch>
        </p:blipFill>
        <p:spPr>
          <a:xfrm>
            <a:off x="1" y="0"/>
            <a:ext cx="1384995" cy="596900"/>
          </a:xfrm>
          <a:prstGeom prst="rect">
            <a:avLst/>
          </a:prstGeom>
        </p:spPr>
      </p:pic>
      <p:sp>
        <p:nvSpPr>
          <p:cNvPr id="3" name="자유형: 도형 5"/>
          <p:cNvSpPr/>
          <p:nvPr userDrawn="1"/>
        </p:nvSpPr>
        <p:spPr>
          <a:xfrm>
            <a:off x="10043886" y="6483725"/>
            <a:ext cx="2148114" cy="376862"/>
          </a:xfrm>
          <a:custGeom>
            <a:avLst/>
            <a:gdLst>
              <a:gd name="connsiteX0" fmla="*/ 5669 w 10159686"/>
              <a:gd name="connsiteY0" fmla="*/ 1777268 h 1782400"/>
              <a:gd name="connsiteX1" fmla="*/ 8429297 w 10159686"/>
              <a:gd name="connsiteY1" fmla="*/ 753830 h 1782400"/>
              <a:gd name="connsiteX2" fmla="*/ 10161281 w 10159686"/>
              <a:gd name="connsiteY2" fmla="*/ 924686 h 1782400"/>
              <a:gd name="connsiteX3" fmla="*/ 10161281 w 10159686"/>
              <a:gd name="connsiteY3" fmla="*/ 1777268 h 1782400"/>
              <a:gd name="connsiteX4" fmla="*/ 5669 w 10159686"/>
              <a:gd name="connsiteY4" fmla="*/ 1777268 h 178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686" h="1782400">
                <a:moveTo>
                  <a:pt x="5669" y="1777268"/>
                </a:moveTo>
                <a:cubicBezTo>
                  <a:pt x="1938046" y="-598928"/>
                  <a:pt x="6522128" y="-199755"/>
                  <a:pt x="8429297" y="753830"/>
                </a:cubicBezTo>
                <a:cubicBezTo>
                  <a:pt x="9044989" y="1061676"/>
                  <a:pt x="9637594" y="1065156"/>
                  <a:pt x="10161281" y="924686"/>
                </a:cubicBezTo>
                <a:lnTo>
                  <a:pt x="10161281" y="1777268"/>
                </a:lnTo>
                <a:lnTo>
                  <a:pt x="5669" y="1777268"/>
                </a:lnTo>
                <a:close/>
              </a:path>
            </a:pathLst>
          </a:custGeom>
          <a:solidFill>
            <a:schemeClr val="accent4"/>
          </a:solidFill>
          <a:ln w="8483" cap="flat">
            <a:noFill/>
            <a:prstDash val="solid"/>
            <a:miter/>
          </a:ln>
        </p:spPr>
        <p:txBody>
          <a:bodyPr rtlCol="0" anchor="ctr"/>
          <a:lstStyle/>
          <a:p>
            <a:endParaRPr lang="ko-KR"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fld id="{AB375D80-B39C-44CA-916C-E85560A22D25}" type="datetimeFigureOut">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latin typeface="字魂59号-创粗黑" panose="00000500000000000000" pitchFamily="2" charset="-122"/>
                <a:ea typeface="字魂59号-创粗黑" panose="00000500000000000000" pitchFamily="2"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AB375D80-B39C-44CA-916C-E85560A22D25}" type="datetimeFigureOut">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p:cNvSpPr>
            <a:spLocks noGrp="1"/>
          </p:cNvSpPr>
          <p:nvPr>
            <p:ph type="dt" sz="half" idx="10"/>
          </p:nvPr>
        </p:nvSpPr>
        <p:spPr/>
        <p:txBody>
          <a:bodyPr/>
          <a:lstStyle/>
          <a:p>
            <a:fld id="{AB375D80-B39C-44CA-916C-E85560A22D25}" type="datetimeFigureOut">
              <a:rPr lang="zh-CN" altLang="en-US" smtClean="0"/>
              <a:t>2021/11/9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日期占位符 6"/>
          <p:cNvSpPr>
            <a:spLocks noGrp="1"/>
          </p:cNvSpPr>
          <p:nvPr>
            <p:ph type="dt" sz="half" idx="10"/>
          </p:nvPr>
        </p:nvSpPr>
        <p:spPr/>
        <p:txBody>
          <a:bodyPr/>
          <a:lstStyle/>
          <a:p>
            <a:fld id="{AB375D80-B39C-44CA-916C-E85560A22D25}" type="datetimeFigureOut">
              <a:rPr lang="zh-CN" altLang="en-US" smtClean="0"/>
              <a:t>2021/11/9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AB375D80-B39C-44CA-916C-E85560A22D25}" type="datetimeFigureOut">
              <a:rPr lang="zh-CN" altLang="en-US" smtClean="0"/>
              <a:t>2021/11/9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B375D80-B39C-44CA-916C-E85560A22D25}" type="datetimeFigureOut">
              <a:rPr lang="zh-CN" altLang="en-US" smtClean="0"/>
              <a:t>2021/11/9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atin typeface="字魂59号-创粗黑" panose="00000500000000000000" pitchFamily="2" charset="-122"/>
                <a:ea typeface="字魂59号-创粗黑" panose="00000500000000000000" pitchFamily="2" charset="-122"/>
              </a:defRPr>
            </a:lvl1pPr>
            <a:lvl2pPr>
              <a:defRPr sz="2800">
                <a:latin typeface="字魂59号-创粗黑" panose="00000500000000000000" pitchFamily="2" charset="-122"/>
                <a:ea typeface="字魂59号-创粗黑" panose="00000500000000000000" pitchFamily="2" charset="-122"/>
              </a:defRPr>
            </a:lvl2pPr>
            <a:lvl3pPr>
              <a:defRPr sz="2400">
                <a:latin typeface="字魂59号-创粗黑" panose="00000500000000000000" pitchFamily="2" charset="-122"/>
                <a:ea typeface="字魂59号-创粗黑" panose="00000500000000000000" pitchFamily="2" charset="-122"/>
              </a:defRPr>
            </a:lvl3pPr>
            <a:lvl4pPr>
              <a:defRPr sz="2000">
                <a:latin typeface="字魂59号-创粗黑" panose="00000500000000000000" pitchFamily="2" charset="-122"/>
                <a:ea typeface="字魂59号-创粗黑" panose="00000500000000000000" pitchFamily="2" charset="-122"/>
              </a:defRPr>
            </a:lvl4pPr>
            <a:lvl5pPr>
              <a:defRPr sz="2000">
                <a:latin typeface="字魂59号-创粗黑" panose="00000500000000000000" pitchFamily="2" charset="-122"/>
                <a:ea typeface="字魂59号-创粗黑" panose="00000500000000000000" pitchFamily="2" charset="-122"/>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AB375D80-B39C-44CA-916C-E85560A22D25}" type="datetimeFigureOut">
              <a:rPr lang="zh-CN" altLang="en-US" smtClean="0"/>
              <a:t>2021/11/9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字魂59号-创粗黑" panose="00000500000000000000" pitchFamily="2" charset="-122"/>
                <a:ea typeface="字魂59号-创粗黑" panose="00000500000000000000" pitchFamily="2"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AB375D80-B39C-44CA-916C-E85560A22D25}" type="datetimeFigureOut">
              <a:rPr lang="zh-CN" altLang="en-US" smtClean="0"/>
              <a:t>2021/11/9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字魂59号-创粗黑" panose="00000500000000000000" pitchFamily="2" charset="-122"/>
                <a:ea typeface="字魂59号-创粗黑" panose="00000500000000000000" pitchFamily="2" charset="-122"/>
              </a:defRPr>
            </a:lvl1pPr>
          </a:lstStyle>
          <a:p>
            <a:fld id="{AB375D80-B39C-44CA-916C-E85560A22D25}" type="datetimeFigureOut">
              <a:rPr lang="zh-CN" altLang="en-US" smtClean="0"/>
              <a:t>2021/11/9</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字魂59号-创粗黑" panose="00000500000000000000" pitchFamily="2" charset="-122"/>
                <a:ea typeface="字魂59号-创粗黑" panose="00000500000000000000" pitchFamily="2" charset="-122"/>
              </a:defRPr>
            </a:lvl1pPr>
          </a:lstStyle>
          <a:p>
            <a:fld id="{AFDE240A-FBEE-4054-9D61-4A077F67D1D8}" type="slidenum">
              <a:rPr lang="zh-CN" altLang="en-US" smtClean="0"/>
              <a:t>‹#›</a:t>
            </a:fld>
            <a:endParaRPr lang="zh-CN" altLang="en-US" dirty="0"/>
          </a:p>
        </p:txBody>
      </p:sp>
      <p:pic>
        <p:nvPicPr>
          <p:cNvPr id="2" name="그래픽 4"/>
          <p:cNvPicPr>
            <a:picLocks noChangeAspect="1"/>
          </p:cNvPicPr>
          <p:nvPr userDrawn="1"/>
        </p:nvPicPr>
        <p:blipFill>
          <a:blip r:embed="rId19" cstate="screen">
            <a:extLst>
              <a:ext uri="{96DAC541-7B7A-43D3-8B79-37D633B846F1}">
                <asvg:svgBlip xmlns:asvg="http://schemas.microsoft.com/office/drawing/2016/SVG/main" r:embed="rId20"/>
              </a:ext>
            </a:extLst>
          </a:blip>
          <a:stretch>
            <a:fillRect/>
          </a:stretch>
        </p:blipFill>
        <p:spPr>
          <a:xfrm>
            <a:off x="1" y="0"/>
            <a:ext cx="1384995" cy="596900"/>
          </a:xfrm>
          <a:prstGeom prst="rect">
            <a:avLst/>
          </a:prstGeom>
        </p:spPr>
      </p:pic>
      <p:sp>
        <p:nvSpPr>
          <p:cNvPr id="3" name="자유형: 도형 5"/>
          <p:cNvSpPr/>
          <p:nvPr userDrawn="1"/>
        </p:nvSpPr>
        <p:spPr>
          <a:xfrm>
            <a:off x="10043886" y="6483725"/>
            <a:ext cx="2148114" cy="376862"/>
          </a:xfrm>
          <a:custGeom>
            <a:avLst/>
            <a:gdLst>
              <a:gd name="connsiteX0" fmla="*/ 5669 w 10159686"/>
              <a:gd name="connsiteY0" fmla="*/ 1777268 h 1782400"/>
              <a:gd name="connsiteX1" fmla="*/ 8429297 w 10159686"/>
              <a:gd name="connsiteY1" fmla="*/ 753830 h 1782400"/>
              <a:gd name="connsiteX2" fmla="*/ 10161281 w 10159686"/>
              <a:gd name="connsiteY2" fmla="*/ 924686 h 1782400"/>
              <a:gd name="connsiteX3" fmla="*/ 10161281 w 10159686"/>
              <a:gd name="connsiteY3" fmla="*/ 1777268 h 1782400"/>
              <a:gd name="connsiteX4" fmla="*/ 5669 w 10159686"/>
              <a:gd name="connsiteY4" fmla="*/ 1777268 h 178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686" h="1782400">
                <a:moveTo>
                  <a:pt x="5669" y="1777268"/>
                </a:moveTo>
                <a:cubicBezTo>
                  <a:pt x="1938046" y="-598928"/>
                  <a:pt x="6522128" y="-199755"/>
                  <a:pt x="8429297" y="753830"/>
                </a:cubicBezTo>
                <a:cubicBezTo>
                  <a:pt x="9044989" y="1061676"/>
                  <a:pt x="9637594" y="1065156"/>
                  <a:pt x="10161281" y="924686"/>
                </a:cubicBezTo>
                <a:lnTo>
                  <a:pt x="10161281" y="1777268"/>
                </a:lnTo>
                <a:lnTo>
                  <a:pt x="5669" y="1777268"/>
                </a:lnTo>
                <a:close/>
              </a:path>
            </a:pathLst>
          </a:custGeom>
          <a:solidFill>
            <a:srgbClr val="D6CACC"/>
          </a:solidFill>
          <a:ln w="8483" cap="flat">
            <a:noFill/>
            <a:prstDash val="solid"/>
            <a:miter/>
          </a:ln>
        </p:spPr>
        <p:txBody>
          <a:bodyPr rtlCol="0" anchor="ctr"/>
          <a:lstStyle/>
          <a:p>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1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12.xml"/><Relationship Id="rId7" Type="http://schemas.openxmlformats.org/officeDocument/2006/relationships/image" Target="../media/image19.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4.xml"/><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media" Target="../media/media2.m4a"/><Relationship Id="rId7" Type="http://schemas.openxmlformats.org/officeDocument/2006/relationships/image" Target="../media/image2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2.png"/><Relationship Id="rId5" Type="http://schemas.openxmlformats.org/officeDocument/2006/relationships/slideLayout" Target="../slideLayouts/slideLayout6.xml"/><Relationship Id="rId4" Type="http://schemas.openxmlformats.org/officeDocument/2006/relationships/audio" Target="../media/media2.m4a"/><Relationship Id="rId9"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래픽 4"/>
          <p:cNvPicPr>
            <a:picLocks noChangeAspect="1"/>
          </p:cNvPicPr>
          <p:nvPr/>
        </p:nvPicPr>
        <p:blipFill>
          <a:blip r:embed="rId3" cstate="screen">
            <a:extLst>
              <a:ext uri="{96DAC541-7B7A-43D3-8B79-37D633B846F1}">
                <asvg:svgBlip xmlns:asvg="http://schemas.microsoft.com/office/drawing/2016/SVG/main" r:embed="rId4"/>
              </a:ext>
            </a:extLst>
          </a:blip>
          <a:stretch>
            <a:fillRect/>
          </a:stretch>
        </p:blipFill>
        <p:spPr>
          <a:xfrm flipH="1">
            <a:off x="0" y="0"/>
            <a:ext cx="7546975" cy="3087370"/>
          </a:xfrm>
          <a:prstGeom prst="rect">
            <a:avLst/>
          </a:prstGeom>
        </p:spPr>
      </p:pic>
      <p:pic>
        <p:nvPicPr>
          <p:cNvPr id="4" name="그래픽 5"/>
          <p:cNvPicPr>
            <a:picLocks noChangeAspect="1"/>
          </p:cNvPicPr>
          <p:nvPr/>
        </p:nvPicPr>
        <p:blipFill>
          <a:blip r:embed="rId5" cstate="screen">
            <a:extLst>
              <a:ext uri="{96DAC541-7B7A-43D3-8B79-37D633B846F1}">
                <asvg:svgBlip xmlns:asvg="http://schemas.microsoft.com/office/drawing/2016/SVG/main" r:embed="rId6"/>
              </a:ext>
            </a:extLst>
          </a:blip>
          <a:stretch>
            <a:fillRect/>
          </a:stretch>
        </p:blipFill>
        <p:spPr>
          <a:xfrm flipH="1">
            <a:off x="6666557" y="5614925"/>
            <a:ext cx="5525442" cy="1243075"/>
          </a:xfrm>
          <a:prstGeom prst="rect">
            <a:avLst/>
          </a:prstGeom>
        </p:spPr>
      </p:pic>
      <p:pic>
        <p:nvPicPr>
          <p:cNvPr id="5" name="그래픽 6"/>
          <p:cNvPicPr>
            <a:picLocks noChangeAspect="1"/>
          </p:cNvPicPr>
          <p:nvPr/>
        </p:nvPicPr>
        <p:blipFill>
          <a:blip r:embed="rId7" cstate="screen">
            <a:extLst>
              <a:ext uri="{96DAC541-7B7A-43D3-8B79-37D633B846F1}">
                <asvg:svgBlip xmlns:asvg="http://schemas.microsoft.com/office/drawing/2016/SVG/main" r:embed="rId8"/>
              </a:ext>
            </a:extLst>
          </a:blip>
          <a:stretch>
            <a:fillRect/>
          </a:stretch>
        </p:blipFill>
        <p:spPr>
          <a:xfrm flipH="1" flipV="1">
            <a:off x="11131743" y="2048307"/>
            <a:ext cx="1060257" cy="2055359"/>
          </a:xfrm>
          <a:prstGeom prst="rect">
            <a:avLst/>
          </a:prstGeom>
        </p:spPr>
      </p:pic>
      <p:pic>
        <p:nvPicPr>
          <p:cNvPr id="7" name="그래픽 8"/>
          <p:cNvPicPr>
            <a:picLocks noChangeAspect="1"/>
          </p:cNvPicPr>
          <p:nvPr/>
        </p:nvPicPr>
        <p:blipFill>
          <a:blip r:embed="rId9" cstate="screen">
            <a:extLst>
              <a:ext uri="{96DAC541-7B7A-43D3-8B79-37D633B846F1}">
                <asvg:svgBlip xmlns:asvg="http://schemas.microsoft.com/office/drawing/2016/SVG/main" r:embed="rId10"/>
              </a:ext>
            </a:extLst>
          </a:blip>
          <a:stretch>
            <a:fillRect/>
          </a:stretch>
        </p:blipFill>
        <p:spPr>
          <a:xfrm>
            <a:off x="2537460" y="1177290"/>
            <a:ext cx="358140" cy="392430"/>
          </a:xfrm>
          <a:prstGeom prst="rect">
            <a:avLst/>
          </a:prstGeom>
        </p:spPr>
      </p:pic>
      <p:pic>
        <p:nvPicPr>
          <p:cNvPr id="8" name="그래픽 10"/>
          <p:cNvPicPr>
            <a:picLocks noChangeAspect="1"/>
          </p:cNvPicPr>
          <p:nvPr/>
        </p:nvPicPr>
        <p:blipFill>
          <a:blip r:embed="rId11" cstate="screen">
            <a:extLst>
              <a:ext uri="{96DAC541-7B7A-43D3-8B79-37D633B846F1}">
                <asvg:svgBlip xmlns:asvg="http://schemas.microsoft.com/office/drawing/2016/SVG/main" r:embed="rId12"/>
              </a:ext>
            </a:extLst>
          </a:blip>
          <a:stretch>
            <a:fillRect/>
          </a:stretch>
        </p:blipFill>
        <p:spPr>
          <a:xfrm>
            <a:off x="827313" y="3198495"/>
            <a:ext cx="219075" cy="219075"/>
          </a:xfrm>
          <a:prstGeom prst="rect">
            <a:avLst/>
          </a:prstGeom>
        </p:spPr>
      </p:pic>
      <p:pic>
        <p:nvPicPr>
          <p:cNvPr id="9" name="그래픽 13"/>
          <p:cNvPicPr>
            <a:picLocks noChangeAspect="1"/>
          </p:cNvPicPr>
          <p:nvPr/>
        </p:nvPicPr>
        <p:blipFill>
          <a:blip r:embed="rId9" cstate="screen">
            <a:extLst>
              <a:ext uri="{96DAC541-7B7A-43D3-8B79-37D633B846F1}">
                <asvg:svgBlip xmlns:asvg="http://schemas.microsoft.com/office/drawing/2016/SVG/main" r:embed="rId10"/>
              </a:ext>
            </a:extLst>
          </a:blip>
          <a:stretch>
            <a:fillRect/>
          </a:stretch>
        </p:blipFill>
        <p:spPr>
          <a:xfrm>
            <a:off x="11131477" y="5435408"/>
            <a:ext cx="443497" cy="443497"/>
          </a:xfrm>
          <a:prstGeom prst="rect">
            <a:avLst/>
          </a:prstGeom>
        </p:spPr>
      </p:pic>
      <p:sp>
        <p:nvSpPr>
          <p:cNvPr id="12" name="圆角矩形 11"/>
          <p:cNvSpPr/>
          <p:nvPr/>
        </p:nvSpPr>
        <p:spPr>
          <a:xfrm>
            <a:off x="5148722" y="4736744"/>
            <a:ext cx="2398253" cy="543339"/>
          </a:xfrm>
          <a:prstGeom prst="round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3" name="文本框 12"/>
          <p:cNvSpPr txBox="1"/>
          <p:nvPr/>
        </p:nvSpPr>
        <p:spPr>
          <a:xfrm>
            <a:off x="5313544" y="4824289"/>
            <a:ext cx="2067339" cy="369332"/>
          </a:xfrm>
          <a:prstGeom prst="rect">
            <a:avLst/>
          </a:prstGeom>
          <a:noFill/>
        </p:spPr>
        <p:txBody>
          <a:bodyPr wrap="square" rtlCol="0">
            <a:spAutoFit/>
          </a:bodyPr>
          <a:lstStyle/>
          <a:p>
            <a:pPr algn="dist"/>
            <a:r>
              <a:rPr kumimoji="1" lang="zh-CN" altLang="en-US" dirty="0">
                <a:solidFill>
                  <a:schemeClr val="bg1"/>
                </a:solidFill>
                <a:cs typeface="+mn-ea"/>
                <a:sym typeface="+mn-lt"/>
              </a:rPr>
              <a:t>汇报人：</a:t>
            </a:r>
            <a:r>
              <a:rPr kumimoji="1" lang="en-US" altLang="zh-CN" dirty="0">
                <a:solidFill>
                  <a:schemeClr val="bg1"/>
                </a:solidFill>
                <a:cs typeface="+mn-ea"/>
                <a:sym typeface="+mn-lt"/>
              </a:rPr>
              <a:t>G013 </a:t>
            </a:r>
            <a:endParaRPr kumimoji="1" lang="zh-CN" altLang="en-US" dirty="0">
              <a:solidFill>
                <a:schemeClr val="bg1"/>
              </a:solidFill>
              <a:cs typeface="+mn-ea"/>
              <a:sym typeface="+mn-lt"/>
            </a:endParaRPr>
          </a:p>
        </p:txBody>
      </p:sp>
      <p:sp>
        <p:nvSpPr>
          <p:cNvPr id="15" name="文本框 14"/>
          <p:cNvSpPr txBox="1"/>
          <p:nvPr/>
        </p:nvSpPr>
        <p:spPr>
          <a:xfrm>
            <a:off x="1797269" y="2310765"/>
            <a:ext cx="9050139" cy="1107996"/>
          </a:xfrm>
          <a:prstGeom prst="rect">
            <a:avLst/>
          </a:prstGeom>
          <a:noFill/>
        </p:spPr>
        <p:txBody>
          <a:bodyPr wrap="square" rtlCol="0">
            <a:spAutoFit/>
          </a:bodyPr>
          <a:lstStyle/>
          <a:p>
            <a:pPr algn="dist"/>
            <a:r>
              <a:rPr kumimoji="1" lang="en-US" altLang="zh-CN" sz="6600" dirty="0">
                <a:solidFill>
                  <a:schemeClr val="tx1">
                    <a:lumMod val="75000"/>
                    <a:lumOff val="25000"/>
                  </a:schemeClr>
                </a:solidFill>
                <a:cs typeface="+mn-ea"/>
                <a:sym typeface="+mn-lt"/>
              </a:rPr>
              <a:t>G013-</a:t>
            </a:r>
            <a:r>
              <a:rPr kumimoji="1" lang="zh-CN" altLang="en-US" sz="6600" dirty="0">
                <a:solidFill>
                  <a:schemeClr val="tx1">
                    <a:lumMod val="75000"/>
                    <a:lumOff val="25000"/>
                  </a:schemeClr>
                </a:solidFill>
                <a:cs typeface="+mn-ea"/>
                <a:sym typeface="+mn-lt"/>
              </a:rPr>
              <a:t>软件需求规格说明</a:t>
            </a:r>
          </a:p>
        </p:txBody>
      </p:sp>
      <p:sp>
        <p:nvSpPr>
          <p:cNvPr id="16" name="文本框 15"/>
          <p:cNvSpPr txBox="1"/>
          <p:nvPr/>
        </p:nvSpPr>
        <p:spPr>
          <a:xfrm>
            <a:off x="1850052" y="3653594"/>
            <a:ext cx="8997356" cy="1064907"/>
          </a:xfrm>
          <a:prstGeom prst="rect">
            <a:avLst/>
          </a:prstGeom>
          <a:noFill/>
        </p:spPr>
        <p:txBody>
          <a:bodyPr wrap="square" rtlCol="0">
            <a:spAutoFit/>
          </a:bodyPr>
          <a:lstStyle/>
          <a:p>
            <a:pPr algn="ctr">
              <a:lnSpc>
                <a:spcPct val="140000"/>
              </a:lnSpc>
            </a:pPr>
            <a:r>
              <a:rPr lang="en-GB" altLang="zh-CN" sz="1200" dirty="0">
                <a:solidFill>
                  <a:srgbClr val="87888B"/>
                </a:solidFill>
                <a:cs typeface="+mn-ea"/>
                <a:sym typeface="+mn-lt"/>
              </a:rPr>
              <a:t>click here to enter text descriptions such as content introduction, data statistics, event analysis, summary and overview related to this subtitle or </a:t>
            </a:r>
            <a:r>
              <a:rPr lang="en-GB" altLang="zh-CN" sz="1200" dirty="0" err="1">
                <a:solidFill>
                  <a:srgbClr val="87888B"/>
                </a:solidFill>
                <a:cs typeface="+mn-ea"/>
                <a:sym typeface="+mn-lt"/>
              </a:rPr>
              <a:t>graph.click</a:t>
            </a:r>
            <a:r>
              <a:rPr lang="en-GB" altLang="zh-CN" sz="1200" dirty="0">
                <a:solidFill>
                  <a:srgbClr val="87888B"/>
                </a:solidFill>
                <a:cs typeface="+mn-ea"/>
                <a:sym typeface="+mn-lt"/>
              </a:rPr>
              <a:t> here to enter text descriptions such as content introduction, data statistics, event analysis, summary and overview related to this subtitle or graph.</a:t>
            </a:r>
          </a:p>
          <a:p>
            <a:pPr algn="ctr">
              <a:lnSpc>
                <a:spcPct val="120000"/>
              </a:lnSpc>
            </a:pPr>
            <a:endParaRPr lang="en-GB" altLang="zh-CN" sz="1200" dirty="0">
              <a:solidFill>
                <a:srgbClr val="87888B"/>
              </a:solidFill>
              <a:cs typeface="+mn-ea"/>
              <a:sym typeface="+mn-lt"/>
            </a:endParaRPr>
          </a:p>
        </p:txBody>
      </p:sp>
      <p:pic>
        <p:nvPicPr>
          <p:cNvPr id="17" name="그래픽 6"/>
          <p:cNvPicPr>
            <a:picLocks noChangeAspect="1"/>
          </p:cNvPicPr>
          <p:nvPr/>
        </p:nvPicPr>
        <p:blipFill>
          <a:blip r:embed="rId7" cstate="screen">
            <a:extLst>
              <a:ext uri="{96DAC541-7B7A-43D3-8B79-37D633B846F1}">
                <asvg:svgBlip xmlns:asvg="http://schemas.microsoft.com/office/drawing/2016/SVG/main" r:embed="rId8"/>
              </a:ext>
            </a:extLst>
          </a:blip>
          <a:stretch>
            <a:fillRect/>
          </a:stretch>
        </p:blipFill>
        <p:spPr>
          <a:xfrm flipV="1">
            <a:off x="0" y="4966335"/>
            <a:ext cx="824865" cy="15989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par>
                                <p:cTn id="20" presetID="9"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dissolve">
                                      <p:cBhvr>
                                        <p:cTn id="38" dur="500"/>
                                        <p:tgtEl>
                                          <p:spTgt spid="16"/>
                                        </p:tgtEl>
                                      </p:cBhvr>
                                    </p:animEffect>
                                  </p:childTnLst>
                                </p:cTn>
                              </p:par>
                              <p:par>
                                <p:cTn id="39" presetID="9"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AAA5650-703F-4FE4-A168-8FD00EBD8A7D}"/>
              </a:ext>
            </a:extLst>
          </p:cNvPr>
          <p:cNvPicPr>
            <a:picLocks noChangeAspect="1"/>
          </p:cNvPicPr>
          <p:nvPr/>
        </p:nvPicPr>
        <p:blipFill>
          <a:blip r:embed="rId2"/>
          <a:stretch>
            <a:fillRect/>
          </a:stretch>
        </p:blipFill>
        <p:spPr>
          <a:xfrm>
            <a:off x="2598056" y="711386"/>
            <a:ext cx="2793805" cy="5613918"/>
          </a:xfrm>
          <a:prstGeom prst="rect">
            <a:avLst/>
          </a:prstGeom>
        </p:spPr>
      </p:pic>
      <p:pic>
        <p:nvPicPr>
          <p:cNvPr id="8" name="图片 7">
            <a:extLst>
              <a:ext uri="{FF2B5EF4-FFF2-40B4-BE49-F238E27FC236}">
                <a16:creationId xmlns:a16="http://schemas.microsoft.com/office/drawing/2014/main" id="{2CC7F2D2-D376-4B62-8BE8-791277231D2D}"/>
              </a:ext>
            </a:extLst>
          </p:cNvPr>
          <p:cNvPicPr>
            <a:picLocks noChangeAspect="1"/>
          </p:cNvPicPr>
          <p:nvPr/>
        </p:nvPicPr>
        <p:blipFill>
          <a:blip r:embed="rId3"/>
          <a:stretch>
            <a:fillRect/>
          </a:stretch>
        </p:blipFill>
        <p:spPr>
          <a:xfrm>
            <a:off x="8610279" y="531845"/>
            <a:ext cx="2938163" cy="5707224"/>
          </a:xfrm>
          <a:prstGeom prst="rect">
            <a:avLst/>
          </a:prstGeom>
        </p:spPr>
      </p:pic>
      <p:pic>
        <p:nvPicPr>
          <p:cNvPr id="10" name="图片 9">
            <a:extLst>
              <a:ext uri="{FF2B5EF4-FFF2-40B4-BE49-F238E27FC236}">
                <a16:creationId xmlns:a16="http://schemas.microsoft.com/office/drawing/2014/main" id="{BB030F65-BCF6-440D-85C6-FA02731BA96C}"/>
              </a:ext>
            </a:extLst>
          </p:cNvPr>
          <p:cNvPicPr>
            <a:picLocks noChangeAspect="1"/>
          </p:cNvPicPr>
          <p:nvPr/>
        </p:nvPicPr>
        <p:blipFill>
          <a:blip r:embed="rId4"/>
          <a:stretch>
            <a:fillRect/>
          </a:stretch>
        </p:blipFill>
        <p:spPr>
          <a:xfrm>
            <a:off x="5469368" y="711386"/>
            <a:ext cx="3283980" cy="5571226"/>
          </a:xfrm>
          <a:prstGeom prst="rect">
            <a:avLst/>
          </a:prstGeom>
        </p:spPr>
      </p:pic>
      <p:sp>
        <p:nvSpPr>
          <p:cNvPr id="11" name="标题 1">
            <a:extLst>
              <a:ext uri="{FF2B5EF4-FFF2-40B4-BE49-F238E27FC236}">
                <a16:creationId xmlns:a16="http://schemas.microsoft.com/office/drawing/2014/main" id="{0C070003-22A6-4323-A1C4-7A2B1D3BE326}"/>
              </a:ext>
            </a:extLst>
          </p:cNvPr>
          <p:cNvSpPr>
            <a:spLocks noGrp="1"/>
          </p:cNvSpPr>
          <p:nvPr>
            <p:ph type="title"/>
          </p:nvPr>
        </p:nvSpPr>
        <p:spPr>
          <a:xfrm>
            <a:off x="244265" y="302923"/>
            <a:ext cx="4363429" cy="609600"/>
          </a:xfrm>
        </p:spPr>
        <p:txBody>
          <a:bodyPr/>
          <a:lstStyle/>
          <a:p>
            <a:r>
              <a:rPr lang="zh-CN" altLang="en-US" sz="3200" dirty="0">
                <a:solidFill>
                  <a:srgbClr val="9B97A6"/>
                </a:solidFill>
              </a:rPr>
              <a:t>根据需求改变游戏内容</a:t>
            </a:r>
          </a:p>
        </p:txBody>
      </p:sp>
      <p:sp>
        <p:nvSpPr>
          <p:cNvPr id="12" name="对话气泡: 椭圆形 11">
            <a:extLst>
              <a:ext uri="{FF2B5EF4-FFF2-40B4-BE49-F238E27FC236}">
                <a16:creationId xmlns:a16="http://schemas.microsoft.com/office/drawing/2014/main" id="{1207A310-9965-492B-AC83-540C2FF81EA6}"/>
              </a:ext>
            </a:extLst>
          </p:cNvPr>
          <p:cNvSpPr/>
          <p:nvPr/>
        </p:nvSpPr>
        <p:spPr>
          <a:xfrm>
            <a:off x="4329404" y="129778"/>
            <a:ext cx="1940767" cy="1163216"/>
          </a:xfrm>
          <a:prstGeom prst="wedgeEllipseCallout">
            <a:avLst>
              <a:gd name="adj1" fmla="val -28846"/>
              <a:gd name="adj2" fmla="val 103142"/>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改变背景图片</a:t>
            </a:r>
          </a:p>
        </p:txBody>
      </p:sp>
      <p:sp>
        <p:nvSpPr>
          <p:cNvPr id="13" name="对话气泡: 椭圆形 12">
            <a:extLst>
              <a:ext uri="{FF2B5EF4-FFF2-40B4-BE49-F238E27FC236}">
                <a16:creationId xmlns:a16="http://schemas.microsoft.com/office/drawing/2014/main" id="{E1AACD91-32DB-4615-B99D-12024DF10A5C}"/>
              </a:ext>
            </a:extLst>
          </p:cNvPr>
          <p:cNvSpPr/>
          <p:nvPr/>
        </p:nvSpPr>
        <p:spPr>
          <a:xfrm>
            <a:off x="579782" y="2803849"/>
            <a:ext cx="1940767" cy="1163216"/>
          </a:xfrm>
          <a:prstGeom prst="wedgeEllipseCallout">
            <a:avLst>
              <a:gd name="adj1" fmla="val 88462"/>
              <a:gd name="adj2" fmla="val 96725"/>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按键款式更加契合背景</a:t>
            </a:r>
          </a:p>
        </p:txBody>
      </p:sp>
      <p:sp>
        <p:nvSpPr>
          <p:cNvPr id="14" name="对话气泡: 椭圆形 13">
            <a:extLst>
              <a:ext uri="{FF2B5EF4-FFF2-40B4-BE49-F238E27FC236}">
                <a16:creationId xmlns:a16="http://schemas.microsoft.com/office/drawing/2014/main" id="{2D96C2C5-8043-4159-B029-3F3525D24D19}"/>
              </a:ext>
            </a:extLst>
          </p:cNvPr>
          <p:cNvSpPr/>
          <p:nvPr/>
        </p:nvSpPr>
        <p:spPr>
          <a:xfrm>
            <a:off x="6326155" y="5351107"/>
            <a:ext cx="1940767" cy="1163216"/>
          </a:xfrm>
          <a:prstGeom prst="wedgeEllipseCallout">
            <a:avLst>
              <a:gd name="adj1" fmla="val -30448"/>
              <a:gd name="adj2" fmla="val -143382"/>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对话气泡: 椭圆形 14">
            <a:extLst>
              <a:ext uri="{FF2B5EF4-FFF2-40B4-BE49-F238E27FC236}">
                <a16:creationId xmlns:a16="http://schemas.microsoft.com/office/drawing/2014/main" id="{2DA0BD5B-4150-422F-90F4-59F49903320A}"/>
              </a:ext>
            </a:extLst>
          </p:cNvPr>
          <p:cNvSpPr/>
          <p:nvPr/>
        </p:nvSpPr>
        <p:spPr>
          <a:xfrm>
            <a:off x="6326155" y="5369768"/>
            <a:ext cx="1940767" cy="1163216"/>
          </a:xfrm>
          <a:prstGeom prst="wedgeEllipseCallout">
            <a:avLst>
              <a:gd name="adj1" fmla="val 152565"/>
              <a:gd name="adj2" fmla="val -281885"/>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添加更多交互信息，给予用户反馈</a:t>
            </a:r>
          </a:p>
        </p:txBody>
      </p:sp>
    </p:spTree>
    <p:extLst>
      <p:ext uri="{BB962C8B-B14F-4D97-AF65-F5344CB8AC3E}">
        <p14:creationId xmlns:p14="http://schemas.microsoft.com/office/powerpoint/2010/main" val="3402253433"/>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C35BF6A-E7C3-4387-BC33-9CED6BD1CBBC}"/>
              </a:ext>
            </a:extLst>
          </p:cNvPr>
          <p:cNvPicPr>
            <a:picLocks noChangeAspect="1"/>
          </p:cNvPicPr>
          <p:nvPr/>
        </p:nvPicPr>
        <p:blipFill>
          <a:blip r:embed="rId2"/>
          <a:stretch>
            <a:fillRect/>
          </a:stretch>
        </p:blipFill>
        <p:spPr>
          <a:xfrm>
            <a:off x="904875" y="832174"/>
            <a:ext cx="10382250" cy="5467350"/>
          </a:xfrm>
          <a:prstGeom prst="rect">
            <a:avLst/>
          </a:prstGeom>
        </p:spPr>
      </p:pic>
    </p:spTree>
    <p:extLst>
      <p:ext uri="{BB962C8B-B14F-4D97-AF65-F5344CB8AC3E}">
        <p14:creationId xmlns:p14="http://schemas.microsoft.com/office/powerpoint/2010/main" val="2259541073"/>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600134" y="1685904"/>
            <a:ext cx="9501015" cy="830997"/>
            <a:chOff x="1399474" y="2016104"/>
            <a:chExt cx="9501015" cy="830997"/>
          </a:xfrm>
        </p:grpSpPr>
        <p:sp>
          <p:nvSpPr>
            <p:cNvPr id="12" name="矩形 11"/>
            <p:cNvSpPr/>
            <p:nvPr/>
          </p:nvSpPr>
          <p:spPr>
            <a:xfrm>
              <a:off x="1399474" y="2016104"/>
              <a:ext cx="3375726" cy="830997"/>
            </a:xfrm>
            <a:prstGeom prst="rect">
              <a:avLst/>
            </a:prstGeom>
          </p:spPr>
          <p:txBody>
            <a:bodyPr wrap="square">
              <a:spAutoFit/>
            </a:bodyPr>
            <a:lstStyle/>
            <a:p>
              <a:pPr defTabSz="914400" fontAlgn="base">
                <a:spcBef>
                  <a:spcPct val="0"/>
                </a:spcBef>
                <a:spcAft>
                  <a:spcPct val="0"/>
                </a:spcAft>
                <a:defRPr/>
              </a:pPr>
              <a:r>
                <a:rPr lang="zh-CN" altLang="en-US" sz="2400" kern="0" dirty="0">
                  <a:ln w="3175">
                    <a:noFill/>
                  </a:ln>
                  <a:solidFill>
                    <a:schemeClr val="tx1">
                      <a:lumMod val="85000"/>
                      <a:lumOff val="15000"/>
                    </a:schemeClr>
                  </a:solidFill>
                  <a:cs typeface="+mn-ea"/>
                  <a:sym typeface="+mn-lt"/>
                </a:rPr>
                <a:t>使用了</a:t>
              </a:r>
              <a:r>
                <a:rPr lang="en-US" altLang="zh-CN" sz="2400" kern="0" dirty="0">
                  <a:ln w="3175">
                    <a:noFill/>
                  </a:ln>
                  <a:solidFill>
                    <a:schemeClr val="tx1">
                      <a:lumMod val="85000"/>
                      <a:lumOff val="15000"/>
                    </a:schemeClr>
                  </a:solidFill>
                  <a:cs typeface="+mn-ea"/>
                  <a:sym typeface="+mn-lt"/>
                </a:rPr>
                <a:t>GitHub</a:t>
              </a:r>
              <a:r>
                <a:rPr lang="zh-CN" altLang="en-US" sz="2400" kern="0" dirty="0">
                  <a:ln w="3175">
                    <a:noFill/>
                  </a:ln>
                  <a:solidFill>
                    <a:schemeClr val="tx1">
                      <a:lumMod val="85000"/>
                      <a:lumOff val="15000"/>
                    </a:schemeClr>
                  </a:solidFill>
                  <a:cs typeface="+mn-ea"/>
                  <a:sym typeface="+mn-lt"/>
                </a:rPr>
                <a:t>进行配置管理</a:t>
              </a:r>
              <a:endParaRPr lang="en-US" altLang="zh-CN" sz="2400" kern="0" dirty="0">
                <a:ln w="12700" cap="flat">
                  <a:noFill/>
                  <a:miter lim="800000"/>
                </a:ln>
                <a:solidFill>
                  <a:schemeClr val="tx1">
                    <a:lumMod val="85000"/>
                    <a:lumOff val="15000"/>
                  </a:schemeClr>
                </a:solidFill>
                <a:cs typeface="+mn-ea"/>
                <a:sym typeface="+mn-lt"/>
              </a:endParaRPr>
            </a:p>
          </p:txBody>
        </p:sp>
        <p:sp>
          <p:nvSpPr>
            <p:cNvPr id="13" name="PA-10223"/>
            <p:cNvSpPr/>
            <p:nvPr>
              <p:custDataLst>
                <p:tags r:id="rId1"/>
              </p:custDataLst>
            </p:nvPr>
          </p:nvSpPr>
          <p:spPr>
            <a:xfrm>
              <a:off x="4828873" y="2119551"/>
              <a:ext cx="6071616" cy="616836"/>
            </a:xfrm>
            <a:prstGeom prst="rect">
              <a:avLst/>
            </a:prstGeom>
            <a:noFill/>
          </p:spPr>
          <p:txBody>
            <a:bodyPr wrap="square">
              <a:spAutoFit/>
            </a:bodyPr>
            <a:lstStyle/>
            <a:p>
              <a:pPr>
                <a:lnSpc>
                  <a:spcPct val="150000"/>
                </a:lnSpc>
              </a:pPr>
              <a:r>
                <a:rPr kumimoji="1" lang="zh-CN" altLang="en-US" sz="1200" b="1" dirty="0">
                  <a:solidFill>
                    <a:srgbClr val="9B97A6"/>
                  </a:solidFill>
                  <a:cs typeface="+mn-ea"/>
                  <a:sym typeface="+mn-lt"/>
                </a:rPr>
                <a:t>主要通过</a:t>
              </a:r>
              <a:r>
                <a:rPr kumimoji="1" lang="en-US" altLang="zh-CN" sz="1200" b="1" dirty="0" err="1">
                  <a:solidFill>
                    <a:srgbClr val="9B97A6"/>
                  </a:solidFill>
                  <a:cs typeface="+mn-ea"/>
                  <a:sym typeface="+mn-lt"/>
                </a:rPr>
                <a:t>github</a:t>
              </a:r>
              <a:r>
                <a:rPr kumimoji="1" lang="zh-CN" altLang="en-US" sz="1200" b="1" dirty="0">
                  <a:solidFill>
                    <a:srgbClr val="9B97A6"/>
                  </a:solidFill>
                  <a:cs typeface="+mn-ea"/>
                  <a:sym typeface="+mn-lt"/>
                </a:rPr>
                <a:t>网址进行项目版本管理。</a:t>
              </a:r>
              <a:endParaRPr kumimoji="1" lang="en-US" altLang="zh-CN" sz="1200" b="1" dirty="0">
                <a:solidFill>
                  <a:srgbClr val="9B97A6"/>
                </a:solidFill>
                <a:cs typeface="+mn-ea"/>
                <a:sym typeface="+mn-lt"/>
              </a:endParaRPr>
            </a:p>
            <a:p>
              <a:pPr>
                <a:lnSpc>
                  <a:spcPct val="150000"/>
                </a:lnSpc>
              </a:pPr>
              <a:r>
                <a:rPr kumimoji="1" lang="zh-CN" altLang="en-US" sz="1200" b="1" dirty="0">
                  <a:solidFill>
                    <a:srgbClr val="9B97A6"/>
                  </a:solidFill>
                  <a:cs typeface="+mn-ea"/>
                  <a:sym typeface="+mn-lt"/>
                </a:rPr>
                <a:t>与</a:t>
              </a:r>
              <a:r>
                <a:rPr kumimoji="1" lang="en-US" altLang="zh-CN" sz="1200" b="1" dirty="0" err="1">
                  <a:solidFill>
                    <a:srgbClr val="9B97A6"/>
                  </a:solidFill>
                  <a:cs typeface="+mn-ea"/>
                  <a:sym typeface="+mn-lt"/>
                </a:rPr>
                <a:t>chorme</a:t>
              </a:r>
              <a:r>
                <a:rPr kumimoji="1" lang="zh-CN" altLang="en-US" sz="1200" b="1" dirty="0">
                  <a:solidFill>
                    <a:srgbClr val="9B97A6"/>
                  </a:solidFill>
                  <a:cs typeface="+mn-ea"/>
                  <a:sym typeface="+mn-lt"/>
                </a:rPr>
                <a:t>的</a:t>
              </a:r>
              <a:r>
                <a:rPr kumimoji="1" lang="en-US" altLang="zh-CN" sz="1200" b="1" dirty="0" err="1">
                  <a:solidFill>
                    <a:srgbClr val="9B97A6"/>
                  </a:solidFill>
                  <a:cs typeface="+mn-ea"/>
                  <a:sym typeface="+mn-lt"/>
                </a:rPr>
                <a:t>ziphub</a:t>
              </a:r>
              <a:r>
                <a:rPr kumimoji="1" lang="en-US" altLang="zh-CN" sz="1200" b="1" dirty="0">
                  <a:solidFill>
                    <a:srgbClr val="9B97A6"/>
                  </a:solidFill>
                  <a:cs typeface="+mn-ea"/>
                  <a:sym typeface="+mn-lt"/>
                </a:rPr>
                <a:t> for </a:t>
              </a:r>
              <a:r>
                <a:rPr kumimoji="1" lang="en-US" altLang="zh-CN" sz="1200" b="1" dirty="0" err="1">
                  <a:solidFill>
                    <a:srgbClr val="9B97A6"/>
                  </a:solidFill>
                  <a:cs typeface="+mn-ea"/>
                  <a:sym typeface="+mn-lt"/>
                </a:rPr>
                <a:t>github</a:t>
              </a:r>
              <a:r>
                <a:rPr kumimoji="1" lang="zh-CN" altLang="en-US" sz="1200" b="1" dirty="0">
                  <a:solidFill>
                    <a:srgbClr val="9B97A6"/>
                  </a:solidFill>
                  <a:cs typeface="+mn-ea"/>
                  <a:sym typeface="+mn-lt"/>
                </a:rPr>
                <a:t>插件进行版本的配置和下载</a:t>
              </a:r>
              <a:endParaRPr kumimoji="1" lang="en-US" altLang="zh-CN" sz="1200" b="1" dirty="0">
                <a:solidFill>
                  <a:srgbClr val="9B97A6"/>
                </a:solidFill>
                <a:cs typeface="+mn-ea"/>
                <a:sym typeface="+mn-lt"/>
              </a:endParaRPr>
            </a:p>
          </p:txBody>
        </p:sp>
      </p:grpSp>
      <p:grpSp>
        <p:nvGrpSpPr>
          <p:cNvPr id="50" name="组合 49"/>
          <p:cNvGrpSpPr/>
          <p:nvPr/>
        </p:nvGrpSpPr>
        <p:grpSpPr>
          <a:xfrm>
            <a:off x="1441909" y="3138805"/>
            <a:ext cx="2281583" cy="2520000"/>
            <a:chOff x="1263474" y="3429000"/>
            <a:chExt cx="2281583" cy="2520000"/>
          </a:xfrm>
        </p:grpSpPr>
        <p:sp>
          <p:nvSpPr>
            <p:cNvPr id="51" name="矩形 50"/>
            <p:cNvSpPr/>
            <p:nvPr/>
          </p:nvSpPr>
          <p:spPr>
            <a:xfrm>
              <a:off x="1319962" y="3429000"/>
              <a:ext cx="2225095" cy="2520000"/>
            </a:xfrm>
            <a:prstGeom prst="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52" name="组合 51"/>
            <p:cNvGrpSpPr/>
            <p:nvPr/>
          </p:nvGrpSpPr>
          <p:grpSpPr>
            <a:xfrm>
              <a:off x="1263474" y="3973997"/>
              <a:ext cx="2281583" cy="1295868"/>
              <a:chOff x="1483769" y="2046644"/>
              <a:chExt cx="2281583" cy="1295868"/>
            </a:xfrm>
          </p:grpSpPr>
          <p:sp>
            <p:nvSpPr>
              <p:cNvPr id="53" name="矩形 52"/>
              <p:cNvSpPr/>
              <p:nvPr/>
            </p:nvSpPr>
            <p:spPr>
              <a:xfrm>
                <a:off x="1483769" y="2046644"/>
                <a:ext cx="2225095" cy="1295868"/>
              </a:xfrm>
              <a:prstGeom prst="rect">
                <a:avLst/>
              </a:prstGeom>
            </p:spPr>
            <p:txBody>
              <a:bodyPr wrap="square">
                <a:spAutoFit/>
              </a:bodyPr>
              <a:lstStyle/>
              <a:p>
                <a:pPr algn="ctr" defTabSz="914400" fontAlgn="base">
                  <a:lnSpc>
                    <a:spcPct val="150000"/>
                  </a:lnSpc>
                  <a:spcBef>
                    <a:spcPct val="0"/>
                  </a:spcBef>
                  <a:spcAft>
                    <a:spcPct val="0"/>
                  </a:spcAft>
                  <a:defRPr/>
                </a:pPr>
                <a:r>
                  <a:rPr lang="zh-CN" altLang="en-US" b="1" i="1" kern="0" dirty="0">
                    <a:ln w="12700" cap="flat">
                      <a:noFill/>
                      <a:miter lim="800000"/>
                    </a:ln>
                    <a:solidFill>
                      <a:schemeClr val="bg1"/>
                    </a:solidFill>
                    <a:cs typeface="+mn-ea"/>
                    <a:sym typeface="+mn-lt"/>
                  </a:rPr>
                  <a:t>通过</a:t>
                </a:r>
                <a:r>
                  <a:rPr lang="en-US" altLang="zh-CN" b="1" i="1" kern="0" dirty="0">
                    <a:ln w="12700" cap="flat">
                      <a:noFill/>
                      <a:miter lim="800000"/>
                    </a:ln>
                    <a:solidFill>
                      <a:schemeClr val="bg1"/>
                    </a:solidFill>
                    <a:cs typeface="+mn-ea"/>
                    <a:sym typeface="+mn-lt"/>
                  </a:rPr>
                  <a:t>GitHub</a:t>
                </a:r>
              </a:p>
              <a:p>
                <a:pPr algn="ctr" defTabSz="914400" fontAlgn="base">
                  <a:lnSpc>
                    <a:spcPct val="150000"/>
                  </a:lnSpc>
                  <a:spcBef>
                    <a:spcPct val="0"/>
                  </a:spcBef>
                  <a:spcAft>
                    <a:spcPct val="0"/>
                  </a:spcAft>
                  <a:defRPr/>
                </a:pPr>
                <a:r>
                  <a:rPr lang="zh-CN" altLang="en-US" b="1" i="1" kern="0" dirty="0">
                    <a:ln w="12700" cap="flat">
                      <a:noFill/>
                      <a:miter lim="800000"/>
                    </a:ln>
                    <a:solidFill>
                      <a:schemeClr val="bg1"/>
                    </a:solidFill>
                    <a:cs typeface="+mn-ea"/>
                    <a:sym typeface="+mn-lt"/>
                  </a:rPr>
                  <a:t>建立</a:t>
                </a:r>
                <a:r>
                  <a:rPr lang="en-US" altLang="zh-CN" b="1" i="1" kern="0" dirty="0">
                    <a:ln w="12700" cap="flat">
                      <a:noFill/>
                      <a:miter lim="800000"/>
                    </a:ln>
                    <a:solidFill>
                      <a:schemeClr val="bg1"/>
                    </a:solidFill>
                    <a:cs typeface="+mn-ea"/>
                    <a:sym typeface="+mn-lt"/>
                  </a:rPr>
                  <a:t>ZUCC-MUSICDREAM</a:t>
                </a:r>
              </a:p>
            </p:txBody>
          </p:sp>
          <p:sp>
            <p:nvSpPr>
              <p:cNvPr id="54" name="文本框 53"/>
              <p:cNvSpPr txBox="1"/>
              <p:nvPr/>
            </p:nvSpPr>
            <p:spPr>
              <a:xfrm>
                <a:off x="1540257" y="2834716"/>
                <a:ext cx="2225095" cy="299313"/>
              </a:xfrm>
              <a:prstGeom prst="rect">
                <a:avLst/>
              </a:prstGeom>
              <a:noFill/>
            </p:spPr>
            <p:txBody>
              <a:bodyPr wrap="square" rtlCol="0">
                <a:spAutoFit/>
              </a:bodyPr>
              <a:lstStyle/>
              <a:p>
                <a:pPr algn="ctr">
                  <a:lnSpc>
                    <a:spcPct val="150000"/>
                  </a:lnSpc>
                </a:pPr>
                <a:endParaRPr kumimoji="1" lang="en-GB" altLang="zh-CN" sz="1000" dirty="0">
                  <a:solidFill>
                    <a:schemeClr val="bg1"/>
                  </a:solidFill>
                  <a:cs typeface="+mn-ea"/>
                  <a:sym typeface="+mn-lt"/>
                </a:endParaRPr>
              </a:p>
            </p:txBody>
          </p:sp>
        </p:grpSp>
        <p:sp>
          <p:nvSpPr>
            <p:cNvPr id="56" name="矩形 55"/>
            <p:cNvSpPr/>
            <p:nvPr/>
          </p:nvSpPr>
          <p:spPr>
            <a:xfrm>
              <a:off x="1308491" y="3745566"/>
              <a:ext cx="2225095" cy="464871"/>
            </a:xfrm>
            <a:prstGeom prst="rect">
              <a:avLst/>
            </a:prstGeom>
          </p:spPr>
          <p:txBody>
            <a:bodyPr wrap="square">
              <a:spAutoFit/>
            </a:bodyPr>
            <a:lstStyle/>
            <a:p>
              <a:pPr algn="ctr" defTabSz="914400" fontAlgn="base">
                <a:lnSpc>
                  <a:spcPct val="150000"/>
                </a:lnSpc>
                <a:spcBef>
                  <a:spcPct val="0"/>
                </a:spcBef>
                <a:spcAft>
                  <a:spcPct val="0"/>
                </a:spcAft>
                <a:defRPr/>
              </a:pPr>
              <a:endParaRPr lang="en-US" altLang="zh-CN" b="1" i="1" kern="0" dirty="0">
                <a:ln w="12700" cap="flat">
                  <a:noFill/>
                  <a:miter lim="800000"/>
                </a:ln>
                <a:solidFill>
                  <a:schemeClr val="bg1"/>
                </a:solidFill>
                <a:cs typeface="+mn-ea"/>
                <a:sym typeface="+mn-lt"/>
              </a:endParaRPr>
            </a:p>
          </p:txBody>
        </p:sp>
      </p:grpSp>
      <p:grpSp>
        <p:nvGrpSpPr>
          <p:cNvPr id="2" name="组合 1"/>
          <p:cNvGrpSpPr/>
          <p:nvPr/>
        </p:nvGrpSpPr>
        <p:grpSpPr>
          <a:xfrm>
            <a:off x="4773930" y="340360"/>
            <a:ext cx="2468245" cy="656590"/>
            <a:chOff x="3279" y="4178"/>
            <a:chExt cx="3887" cy="1034"/>
          </a:xfrm>
        </p:grpSpPr>
        <p:sp>
          <p:nvSpPr>
            <p:cNvPr id="3" name="文本框 2"/>
            <p:cNvSpPr txBox="1"/>
            <p:nvPr/>
          </p:nvSpPr>
          <p:spPr>
            <a:xfrm>
              <a:off x="3597" y="4178"/>
              <a:ext cx="3362" cy="72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9B97A6"/>
                  </a:solidFill>
                  <a:effectLst/>
                  <a:uLnTx/>
                  <a:uFillTx/>
                  <a:cs typeface="+mn-ea"/>
                  <a:sym typeface="+mn-lt"/>
                </a:rPr>
                <a:t>项目配置管理</a:t>
              </a:r>
            </a:p>
          </p:txBody>
        </p:sp>
        <p:sp>
          <p:nvSpPr>
            <p:cNvPr id="23" name="文本框 22"/>
            <p:cNvSpPr txBox="1"/>
            <p:nvPr/>
          </p:nvSpPr>
          <p:spPr>
            <a:xfrm>
              <a:off x="3279" y="4741"/>
              <a:ext cx="3887" cy="47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pic>
        <p:nvPicPr>
          <p:cNvPr id="5" name="图片 4">
            <a:extLst>
              <a:ext uri="{FF2B5EF4-FFF2-40B4-BE49-F238E27FC236}">
                <a16:creationId xmlns:a16="http://schemas.microsoft.com/office/drawing/2014/main" id="{A871B3C3-FA09-4A81-99B5-7241125757E5}"/>
              </a:ext>
            </a:extLst>
          </p:cNvPr>
          <p:cNvPicPr>
            <a:picLocks noChangeAspect="1"/>
          </p:cNvPicPr>
          <p:nvPr/>
        </p:nvPicPr>
        <p:blipFill>
          <a:blip r:embed="rId4"/>
          <a:stretch>
            <a:fillRect/>
          </a:stretch>
        </p:blipFill>
        <p:spPr>
          <a:xfrm>
            <a:off x="3908714" y="2633631"/>
            <a:ext cx="7393863" cy="36764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inVertical)">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ppt_y</p:attrName>
                                        </p:attrNameLst>
                                      </p:cBhvr>
                                      <p:tavLst>
                                        <p:tav tm="0">
                                          <p:val>
                                            <p:strVal val="#ppt_y+#ppt_h*1.125000"/>
                                          </p:val>
                                        </p:tav>
                                        <p:tav tm="100000">
                                          <p:val>
                                            <p:strVal val="#ppt_y"/>
                                          </p:val>
                                        </p:tav>
                                      </p:tavLst>
                                    </p:anim>
                                    <p:animEffect transition="in" filter="wipe(up)">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ïṡ1ïḍe"/>
          <p:cNvSpPr/>
          <p:nvPr/>
        </p:nvSpPr>
        <p:spPr>
          <a:xfrm>
            <a:off x="0" y="1866900"/>
            <a:ext cx="12192000" cy="1872996"/>
          </a:xfrm>
          <a:prstGeom prst="rect">
            <a:avLst/>
          </a:prstGeom>
          <a:blipFill rotWithShape="1">
            <a:blip r:embed="rId3"/>
            <a:stretch>
              <a:fillRect t="-168110" b="-165847"/>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cs typeface="+mn-ea"/>
              <a:sym typeface="+mn-lt"/>
            </a:endParaRPr>
          </a:p>
        </p:txBody>
      </p:sp>
      <p:sp>
        <p:nvSpPr>
          <p:cNvPr id="18" name="îş1iḋe"/>
          <p:cNvSpPr/>
          <p:nvPr/>
        </p:nvSpPr>
        <p:spPr>
          <a:xfrm>
            <a:off x="578802" y="3100551"/>
            <a:ext cx="10858500" cy="2743485"/>
          </a:xfrm>
          <a:prstGeom prst="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cs typeface="+mn-ea"/>
              <a:sym typeface="+mn-lt"/>
            </a:endParaRPr>
          </a:p>
        </p:txBody>
      </p:sp>
      <p:sp>
        <p:nvSpPr>
          <p:cNvPr id="39" name="îs1ïḓé"/>
          <p:cNvSpPr/>
          <p:nvPr/>
        </p:nvSpPr>
        <p:spPr>
          <a:xfrm>
            <a:off x="9959158" y="4528328"/>
            <a:ext cx="263903" cy="233979"/>
          </a:xfrm>
          <a:custGeom>
            <a:avLst/>
            <a:gdLst>
              <a:gd name="connsiteX0" fmla="*/ 254184 w 609262"/>
              <a:gd name="connsiteY0" fmla="*/ 283532 h 540178"/>
              <a:gd name="connsiteX1" fmla="*/ 254402 w 609262"/>
              <a:gd name="connsiteY1" fmla="*/ 283532 h 540178"/>
              <a:gd name="connsiteX2" fmla="*/ 276279 w 609262"/>
              <a:gd name="connsiteY2" fmla="*/ 305374 h 540178"/>
              <a:gd name="connsiteX3" fmla="*/ 276279 w 609262"/>
              <a:gd name="connsiteY3" fmla="*/ 469628 h 540178"/>
              <a:gd name="connsiteX4" fmla="*/ 311938 w 609262"/>
              <a:gd name="connsiteY4" fmla="*/ 421138 h 540178"/>
              <a:gd name="connsiteX5" fmla="*/ 342566 w 609262"/>
              <a:gd name="connsiteY5" fmla="*/ 416551 h 540178"/>
              <a:gd name="connsiteX6" fmla="*/ 347379 w 609262"/>
              <a:gd name="connsiteY6" fmla="*/ 446912 h 540178"/>
              <a:gd name="connsiteX7" fmla="*/ 293343 w 609262"/>
              <a:gd name="connsiteY7" fmla="*/ 520520 h 540178"/>
              <a:gd name="connsiteX8" fmla="*/ 254840 w 609262"/>
              <a:gd name="connsiteY8" fmla="*/ 540178 h 540178"/>
              <a:gd name="connsiteX9" fmla="*/ 254621 w 609262"/>
              <a:gd name="connsiteY9" fmla="*/ 540178 h 540178"/>
              <a:gd name="connsiteX10" fmla="*/ 216118 w 609262"/>
              <a:gd name="connsiteY10" fmla="*/ 520957 h 540178"/>
              <a:gd name="connsiteX11" fmla="*/ 160770 w 609262"/>
              <a:gd name="connsiteY11" fmla="*/ 447567 h 540178"/>
              <a:gd name="connsiteX12" fmla="*/ 164926 w 609262"/>
              <a:gd name="connsiteY12" fmla="*/ 416988 h 540178"/>
              <a:gd name="connsiteX13" fmla="*/ 195772 w 609262"/>
              <a:gd name="connsiteY13" fmla="*/ 421138 h 540178"/>
              <a:gd name="connsiteX14" fmla="*/ 232525 w 609262"/>
              <a:gd name="connsiteY14" fmla="*/ 470065 h 540178"/>
              <a:gd name="connsiteX15" fmla="*/ 232525 w 609262"/>
              <a:gd name="connsiteY15" fmla="*/ 305593 h 540178"/>
              <a:gd name="connsiteX16" fmla="*/ 254184 w 609262"/>
              <a:gd name="connsiteY16" fmla="*/ 283532 h 540178"/>
              <a:gd name="connsiteX17" fmla="*/ 252893 w 609262"/>
              <a:gd name="connsiteY17" fmla="*/ 0 h 540178"/>
              <a:gd name="connsiteX18" fmla="*/ 349369 w 609262"/>
              <a:gd name="connsiteY18" fmla="*/ 40193 h 540178"/>
              <a:gd name="connsiteX19" fmla="*/ 387872 w 609262"/>
              <a:gd name="connsiteY19" fmla="*/ 114899 h 540178"/>
              <a:gd name="connsiteX20" fmla="*/ 472315 w 609262"/>
              <a:gd name="connsiteY20" fmla="*/ 114899 h 540178"/>
              <a:gd name="connsiteX21" fmla="*/ 609262 w 609262"/>
              <a:gd name="connsiteY21" fmla="*/ 251642 h 540178"/>
              <a:gd name="connsiteX22" fmla="*/ 472315 w 609262"/>
              <a:gd name="connsiteY22" fmla="*/ 388604 h 540178"/>
              <a:gd name="connsiteX23" fmla="*/ 315023 w 609262"/>
              <a:gd name="connsiteY23" fmla="*/ 388604 h 540178"/>
              <a:gd name="connsiteX24" fmla="*/ 293146 w 609262"/>
              <a:gd name="connsiteY24" fmla="*/ 366760 h 540178"/>
              <a:gd name="connsiteX25" fmla="*/ 315023 w 609262"/>
              <a:gd name="connsiteY25" fmla="*/ 344916 h 540178"/>
              <a:gd name="connsiteX26" fmla="*/ 472315 w 609262"/>
              <a:gd name="connsiteY26" fmla="*/ 344916 h 540178"/>
              <a:gd name="connsiteX27" fmla="*/ 565509 w 609262"/>
              <a:gd name="connsiteY27" fmla="*/ 251642 h 540178"/>
              <a:gd name="connsiteX28" fmla="*/ 472315 w 609262"/>
              <a:gd name="connsiteY28" fmla="*/ 158587 h 540178"/>
              <a:gd name="connsiteX29" fmla="*/ 367964 w 609262"/>
              <a:gd name="connsiteY29" fmla="*/ 158587 h 540178"/>
              <a:gd name="connsiteX30" fmla="*/ 346087 w 609262"/>
              <a:gd name="connsiteY30" fmla="*/ 137180 h 540178"/>
              <a:gd name="connsiteX31" fmla="*/ 252893 w 609262"/>
              <a:gd name="connsiteY31" fmla="*/ 43688 h 540178"/>
              <a:gd name="connsiteX32" fmla="*/ 159699 w 609262"/>
              <a:gd name="connsiteY32" fmla="*/ 136743 h 540178"/>
              <a:gd name="connsiteX33" fmla="*/ 137823 w 609262"/>
              <a:gd name="connsiteY33" fmla="*/ 158587 h 540178"/>
              <a:gd name="connsiteX34" fmla="*/ 137166 w 609262"/>
              <a:gd name="connsiteY34" fmla="*/ 158587 h 540178"/>
              <a:gd name="connsiteX35" fmla="*/ 43753 w 609262"/>
              <a:gd name="connsiteY35" fmla="*/ 251642 h 540178"/>
              <a:gd name="connsiteX36" fmla="*/ 136947 w 609262"/>
              <a:gd name="connsiteY36" fmla="*/ 344916 h 540178"/>
              <a:gd name="connsiteX37" fmla="*/ 189670 w 609262"/>
              <a:gd name="connsiteY37" fmla="*/ 344916 h 540178"/>
              <a:gd name="connsiteX38" fmla="*/ 211547 w 609262"/>
              <a:gd name="connsiteY38" fmla="*/ 366760 h 540178"/>
              <a:gd name="connsiteX39" fmla="*/ 189670 w 609262"/>
              <a:gd name="connsiteY39" fmla="*/ 388604 h 540178"/>
              <a:gd name="connsiteX40" fmla="*/ 136947 w 609262"/>
              <a:gd name="connsiteY40" fmla="*/ 388604 h 540178"/>
              <a:gd name="connsiteX41" fmla="*/ 0 w 609262"/>
              <a:gd name="connsiteY41" fmla="*/ 251642 h 540178"/>
              <a:gd name="connsiteX42" fmla="*/ 40253 w 609262"/>
              <a:gd name="connsiteY42" fmla="*/ 155311 h 540178"/>
              <a:gd name="connsiteX43" fmla="*/ 117477 w 609262"/>
              <a:gd name="connsiteY43" fmla="*/ 116647 h 540178"/>
              <a:gd name="connsiteX44" fmla="*/ 252893 w 609262"/>
              <a:gd name="connsiteY44" fmla="*/ 0 h 54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9262" h="540178">
                <a:moveTo>
                  <a:pt x="254184" y="283532"/>
                </a:moveTo>
                <a:lnTo>
                  <a:pt x="254402" y="283532"/>
                </a:lnTo>
                <a:cubicBezTo>
                  <a:pt x="266435" y="283532"/>
                  <a:pt x="276060" y="293361"/>
                  <a:pt x="276279" y="305374"/>
                </a:cubicBezTo>
                <a:lnTo>
                  <a:pt x="276279" y="469628"/>
                </a:lnTo>
                <a:lnTo>
                  <a:pt x="311938" y="421138"/>
                </a:lnTo>
                <a:cubicBezTo>
                  <a:pt x="319158" y="411527"/>
                  <a:pt x="332940" y="409343"/>
                  <a:pt x="342566" y="416551"/>
                </a:cubicBezTo>
                <a:cubicBezTo>
                  <a:pt x="352410" y="423541"/>
                  <a:pt x="354379" y="437301"/>
                  <a:pt x="347379" y="446912"/>
                </a:cubicBezTo>
                <a:lnTo>
                  <a:pt x="293343" y="520520"/>
                </a:lnTo>
                <a:cubicBezTo>
                  <a:pt x="284155" y="532970"/>
                  <a:pt x="270154" y="539960"/>
                  <a:pt x="254840" y="540178"/>
                </a:cubicBezTo>
                <a:lnTo>
                  <a:pt x="254621" y="540178"/>
                </a:lnTo>
                <a:cubicBezTo>
                  <a:pt x="239307" y="540178"/>
                  <a:pt x="225306" y="533189"/>
                  <a:pt x="216118" y="520957"/>
                </a:cubicBezTo>
                <a:lnTo>
                  <a:pt x="160770" y="447567"/>
                </a:lnTo>
                <a:cubicBezTo>
                  <a:pt x="153550" y="437956"/>
                  <a:pt x="155300" y="424196"/>
                  <a:pt x="164926" y="416988"/>
                </a:cubicBezTo>
                <a:cubicBezTo>
                  <a:pt x="174771" y="409562"/>
                  <a:pt x="188334" y="411527"/>
                  <a:pt x="195772" y="421138"/>
                </a:cubicBezTo>
                <a:lnTo>
                  <a:pt x="232525" y="470065"/>
                </a:lnTo>
                <a:lnTo>
                  <a:pt x="232525" y="305593"/>
                </a:lnTo>
                <a:cubicBezTo>
                  <a:pt x="232307" y="293361"/>
                  <a:pt x="242151" y="283532"/>
                  <a:pt x="254184" y="283532"/>
                </a:cubicBezTo>
                <a:close/>
                <a:moveTo>
                  <a:pt x="252893" y="0"/>
                </a:moveTo>
                <a:cubicBezTo>
                  <a:pt x="289427" y="0"/>
                  <a:pt x="323773" y="14199"/>
                  <a:pt x="349369" y="40193"/>
                </a:cubicBezTo>
                <a:cubicBezTo>
                  <a:pt x="369933" y="60726"/>
                  <a:pt x="383277" y="86721"/>
                  <a:pt x="387872" y="114899"/>
                </a:cubicBezTo>
                <a:lnTo>
                  <a:pt x="472315" y="114899"/>
                </a:lnTo>
                <a:cubicBezTo>
                  <a:pt x="547789" y="114899"/>
                  <a:pt x="609262" y="176281"/>
                  <a:pt x="609262" y="251642"/>
                </a:cubicBezTo>
                <a:cubicBezTo>
                  <a:pt x="609262" y="327222"/>
                  <a:pt x="547789" y="388604"/>
                  <a:pt x="472315" y="388604"/>
                </a:cubicBezTo>
                <a:lnTo>
                  <a:pt x="315023" y="388604"/>
                </a:lnTo>
                <a:cubicBezTo>
                  <a:pt x="302990" y="388604"/>
                  <a:pt x="293146" y="378774"/>
                  <a:pt x="293146" y="366760"/>
                </a:cubicBezTo>
                <a:cubicBezTo>
                  <a:pt x="293146" y="354527"/>
                  <a:pt x="302990" y="344916"/>
                  <a:pt x="315023" y="344916"/>
                </a:cubicBezTo>
                <a:lnTo>
                  <a:pt x="472315" y="344916"/>
                </a:lnTo>
                <a:cubicBezTo>
                  <a:pt x="523725" y="344916"/>
                  <a:pt x="565509" y="302976"/>
                  <a:pt x="565509" y="251642"/>
                </a:cubicBezTo>
                <a:cubicBezTo>
                  <a:pt x="565509" y="200309"/>
                  <a:pt x="523725" y="158587"/>
                  <a:pt x="472315" y="158587"/>
                </a:cubicBezTo>
                <a:lnTo>
                  <a:pt x="367964" y="158587"/>
                </a:lnTo>
                <a:cubicBezTo>
                  <a:pt x="356151" y="158587"/>
                  <a:pt x="346306" y="148976"/>
                  <a:pt x="346087" y="137180"/>
                </a:cubicBezTo>
                <a:cubicBezTo>
                  <a:pt x="345431" y="84755"/>
                  <a:pt x="304303" y="43688"/>
                  <a:pt x="252893" y="43688"/>
                </a:cubicBezTo>
                <a:cubicBezTo>
                  <a:pt x="201483" y="43688"/>
                  <a:pt x="159699" y="85410"/>
                  <a:pt x="159699" y="136743"/>
                </a:cubicBezTo>
                <a:cubicBezTo>
                  <a:pt x="159699" y="148757"/>
                  <a:pt x="149855" y="158587"/>
                  <a:pt x="137823" y="158587"/>
                </a:cubicBezTo>
                <a:lnTo>
                  <a:pt x="137166" y="158587"/>
                </a:lnTo>
                <a:cubicBezTo>
                  <a:pt x="84881" y="159461"/>
                  <a:pt x="43753" y="200309"/>
                  <a:pt x="43753" y="251642"/>
                </a:cubicBezTo>
                <a:cubicBezTo>
                  <a:pt x="43753" y="302976"/>
                  <a:pt x="85538" y="344698"/>
                  <a:pt x="136947" y="344916"/>
                </a:cubicBezTo>
                <a:lnTo>
                  <a:pt x="189670" y="344916"/>
                </a:lnTo>
                <a:cubicBezTo>
                  <a:pt x="201702" y="344916"/>
                  <a:pt x="211547" y="354527"/>
                  <a:pt x="211547" y="366760"/>
                </a:cubicBezTo>
                <a:cubicBezTo>
                  <a:pt x="211547" y="378774"/>
                  <a:pt x="201702" y="388604"/>
                  <a:pt x="189670" y="388604"/>
                </a:cubicBezTo>
                <a:lnTo>
                  <a:pt x="136947" y="388604"/>
                </a:lnTo>
                <a:cubicBezTo>
                  <a:pt x="61473" y="388386"/>
                  <a:pt x="0" y="327004"/>
                  <a:pt x="0" y="251642"/>
                </a:cubicBezTo>
                <a:cubicBezTo>
                  <a:pt x="0" y="215381"/>
                  <a:pt x="14220" y="181086"/>
                  <a:pt x="40253" y="155311"/>
                </a:cubicBezTo>
                <a:cubicBezTo>
                  <a:pt x="61255" y="134340"/>
                  <a:pt x="88163" y="121016"/>
                  <a:pt x="117477" y="116647"/>
                </a:cubicBezTo>
                <a:cubicBezTo>
                  <a:pt x="127322" y="50678"/>
                  <a:pt x="184420" y="0"/>
                  <a:pt x="252893"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cs typeface="+mn-ea"/>
              <a:sym typeface="+mn-lt"/>
            </a:endParaRPr>
          </a:p>
        </p:txBody>
      </p:sp>
      <p:cxnSp>
        <p:nvCxnSpPr>
          <p:cNvPr id="40" name="直接连接符 39"/>
          <p:cNvCxnSpPr/>
          <p:nvPr/>
        </p:nvCxnSpPr>
        <p:spPr>
          <a:xfrm>
            <a:off x="3409878" y="4528328"/>
            <a:ext cx="0" cy="127404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067474" y="4528328"/>
            <a:ext cx="0" cy="127404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8759196" y="4528328"/>
            <a:ext cx="0" cy="127404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43" name="îślïḓê"/>
          <p:cNvSpPr/>
          <p:nvPr/>
        </p:nvSpPr>
        <p:spPr>
          <a:xfrm>
            <a:off x="1111295" y="4999368"/>
            <a:ext cx="1755632" cy="504279"/>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dirty="0">
                <a:solidFill>
                  <a:schemeClr val="bg1"/>
                </a:solidFill>
                <a:cs typeface="+mn-ea"/>
                <a:sym typeface="+mn-lt"/>
              </a:rPr>
              <a:t>林安晨 </a:t>
            </a:r>
            <a:r>
              <a:rPr lang="en-US" altLang="zh-CN" sz="2400" dirty="0">
                <a:solidFill>
                  <a:schemeClr val="bg1"/>
                </a:solidFill>
                <a:cs typeface="+mn-ea"/>
                <a:sym typeface="+mn-lt"/>
              </a:rPr>
              <a:t>93</a:t>
            </a:r>
            <a:endParaRPr lang="zh-CN" altLang="en-US" sz="2400" dirty="0">
              <a:solidFill>
                <a:schemeClr val="bg1"/>
              </a:solidFill>
              <a:cs typeface="+mn-ea"/>
              <a:sym typeface="+mn-lt"/>
            </a:endParaRPr>
          </a:p>
        </p:txBody>
      </p:sp>
      <p:sp>
        <p:nvSpPr>
          <p:cNvPr id="44" name="îślïḓê"/>
          <p:cNvSpPr/>
          <p:nvPr/>
        </p:nvSpPr>
        <p:spPr>
          <a:xfrm>
            <a:off x="3872594" y="4999367"/>
            <a:ext cx="1755632" cy="504279"/>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dirty="0">
                <a:solidFill>
                  <a:schemeClr val="bg1"/>
                </a:solidFill>
                <a:cs typeface="+mn-ea"/>
                <a:sym typeface="+mn-lt"/>
              </a:rPr>
              <a:t>孙雷明 </a:t>
            </a:r>
            <a:r>
              <a:rPr lang="en-US" altLang="zh-CN" sz="2400" dirty="0">
                <a:solidFill>
                  <a:schemeClr val="bg1"/>
                </a:solidFill>
                <a:cs typeface="+mn-ea"/>
                <a:sym typeface="+mn-lt"/>
              </a:rPr>
              <a:t>87</a:t>
            </a:r>
            <a:endParaRPr lang="zh-CN" altLang="en-US" sz="2400" dirty="0">
              <a:solidFill>
                <a:schemeClr val="bg1"/>
              </a:solidFill>
              <a:cs typeface="+mn-ea"/>
              <a:sym typeface="+mn-lt"/>
            </a:endParaRPr>
          </a:p>
        </p:txBody>
      </p:sp>
      <p:sp>
        <p:nvSpPr>
          <p:cNvPr id="45" name="îślïḓê"/>
          <p:cNvSpPr/>
          <p:nvPr/>
        </p:nvSpPr>
        <p:spPr>
          <a:xfrm>
            <a:off x="6592565" y="4999366"/>
            <a:ext cx="1755632" cy="504279"/>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dirty="0">
                <a:solidFill>
                  <a:schemeClr val="bg1"/>
                </a:solidFill>
                <a:cs typeface="+mn-ea"/>
                <a:sym typeface="+mn-lt"/>
              </a:rPr>
              <a:t>许淇凯 </a:t>
            </a:r>
            <a:r>
              <a:rPr lang="en-US" altLang="zh-CN" sz="2400" dirty="0">
                <a:solidFill>
                  <a:schemeClr val="bg1"/>
                </a:solidFill>
                <a:cs typeface="+mn-ea"/>
                <a:sym typeface="+mn-lt"/>
              </a:rPr>
              <a:t>90</a:t>
            </a:r>
            <a:endParaRPr lang="zh-CN" altLang="en-US" sz="2400" dirty="0">
              <a:solidFill>
                <a:schemeClr val="bg1"/>
              </a:solidFill>
              <a:cs typeface="+mn-ea"/>
              <a:sym typeface="+mn-lt"/>
            </a:endParaRPr>
          </a:p>
        </p:txBody>
      </p:sp>
      <p:sp>
        <p:nvSpPr>
          <p:cNvPr id="46" name="îślïḓê"/>
          <p:cNvSpPr/>
          <p:nvPr/>
        </p:nvSpPr>
        <p:spPr>
          <a:xfrm>
            <a:off x="9284285" y="4951791"/>
            <a:ext cx="1755632" cy="504279"/>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dirty="0">
                <a:solidFill>
                  <a:schemeClr val="bg1"/>
                </a:solidFill>
                <a:cs typeface="+mn-ea"/>
                <a:sym typeface="+mn-lt"/>
              </a:rPr>
              <a:t>总分</a:t>
            </a:r>
            <a:r>
              <a:rPr lang="en-US" altLang="zh-CN" sz="2400" dirty="0">
                <a:solidFill>
                  <a:schemeClr val="bg1"/>
                </a:solidFill>
                <a:cs typeface="+mn-ea"/>
                <a:sym typeface="+mn-lt"/>
              </a:rPr>
              <a:t>100</a:t>
            </a:r>
            <a:endParaRPr lang="zh-CN" altLang="en-US" sz="2400" dirty="0">
              <a:solidFill>
                <a:schemeClr val="bg1"/>
              </a:solidFill>
              <a:cs typeface="+mn-ea"/>
              <a:sym typeface="+mn-lt"/>
            </a:endParaRPr>
          </a:p>
        </p:txBody>
      </p:sp>
      <p:grpSp>
        <p:nvGrpSpPr>
          <p:cNvPr id="11" name="组合 10"/>
          <p:cNvGrpSpPr/>
          <p:nvPr/>
        </p:nvGrpSpPr>
        <p:grpSpPr>
          <a:xfrm>
            <a:off x="4773930" y="340360"/>
            <a:ext cx="2468245" cy="879475"/>
            <a:chOff x="3279" y="4178"/>
            <a:chExt cx="3887" cy="1385"/>
          </a:xfrm>
        </p:grpSpPr>
        <p:sp>
          <p:nvSpPr>
            <p:cNvPr id="3" name="文本框 2"/>
            <p:cNvSpPr txBox="1"/>
            <p:nvPr/>
          </p:nvSpPr>
          <p:spPr>
            <a:xfrm>
              <a:off x="3597" y="4178"/>
              <a:ext cx="3362" cy="72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9B97A6"/>
                  </a:solidFill>
                  <a:effectLst/>
                  <a:uLnTx/>
                  <a:uFillTx/>
                  <a:cs typeface="+mn-ea"/>
                  <a:sym typeface="+mn-lt"/>
                </a:rPr>
                <a:t>小组分工</a:t>
              </a:r>
            </a:p>
          </p:txBody>
        </p:sp>
        <p:sp>
          <p:nvSpPr>
            <p:cNvPr id="23" name="文本框 22"/>
            <p:cNvSpPr txBox="1"/>
            <p:nvPr/>
          </p:nvSpPr>
          <p:spPr>
            <a:xfrm>
              <a:off x="3279" y="4741"/>
              <a:ext cx="3887" cy="8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
        <p:nvSpPr>
          <p:cNvPr id="5" name="文本框 4">
            <a:extLst>
              <a:ext uri="{FF2B5EF4-FFF2-40B4-BE49-F238E27FC236}">
                <a16:creationId xmlns:a16="http://schemas.microsoft.com/office/drawing/2014/main" id="{F2ECECAA-D147-4599-A402-BD41013354D0}"/>
              </a:ext>
            </a:extLst>
          </p:cNvPr>
          <p:cNvSpPr txBox="1"/>
          <p:nvPr/>
        </p:nvSpPr>
        <p:spPr>
          <a:xfrm>
            <a:off x="990040" y="3330181"/>
            <a:ext cx="2157293" cy="1384995"/>
          </a:xfrm>
          <a:prstGeom prst="rect">
            <a:avLst/>
          </a:prstGeom>
          <a:noFill/>
        </p:spPr>
        <p:txBody>
          <a:bodyPr wrap="square" rtlCol="0">
            <a:spAutoFit/>
          </a:bodyPr>
          <a:lstStyle/>
          <a:p>
            <a:r>
              <a:rPr lang="en-US" altLang="zh-CN" sz="1200" dirty="0">
                <a:solidFill>
                  <a:schemeClr val="bg1"/>
                </a:solidFill>
              </a:rPr>
              <a:t>1.PPT</a:t>
            </a:r>
            <a:r>
              <a:rPr lang="zh-CN" altLang="en-US" sz="1200" dirty="0">
                <a:solidFill>
                  <a:schemeClr val="bg1"/>
                </a:solidFill>
              </a:rPr>
              <a:t>界面原型、用户需求部分制作</a:t>
            </a:r>
            <a:endParaRPr lang="en-US" altLang="zh-CN" sz="1200" dirty="0">
              <a:solidFill>
                <a:schemeClr val="bg1"/>
              </a:solidFill>
            </a:endParaRPr>
          </a:p>
          <a:p>
            <a:r>
              <a:rPr lang="en-US" altLang="zh-CN" sz="1200" dirty="0">
                <a:solidFill>
                  <a:schemeClr val="bg1"/>
                </a:solidFill>
              </a:rPr>
              <a:t>2.Word</a:t>
            </a:r>
            <a:r>
              <a:rPr lang="zh-CN" altLang="en-US" sz="1200" dirty="0">
                <a:solidFill>
                  <a:schemeClr val="bg1"/>
                </a:solidFill>
              </a:rPr>
              <a:t>文档的修改</a:t>
            </a:r>
            <a:endParaRPr lang="en-US" altLang="zh-CN" sz="1200" dirty="0">
              <a:solidFill>
                <a:schemeClr val="bg1"/>
              </a:solidFill>
            </a:endParaRPr>
          </a:p>
          <a:p>
            <a:r>
              <a:rPr lang="en-US" altLang="zh-CN" sz="1200" dirty="0">
                <a:solidFill>
                  <a:schemeClr val="bg1"/>
                </a:solidFill>
              </a:rPr>
              <a:t>3.</a:t>
            </a:r>
            <a:r>
              <a:rPr lang="zh-CN" altLang="en-US" sz="1200" dirty="0">
                <a:solidFill>
                  <a:schemeClr val="bg1"/>
                </a:solidFill>
              </a:rPr>
              <a:t>用户原型制作</a:t>
            </a:r>
            <a:endParaRPr lang="en-US" altLang="zh-CN" sz="1200" dirty="0">
              <a:solidFill>
                <a:schemeClr val="bg1"/>
              </a:solidFill>
            </a:endParaRPr>
          </a:p>
          <a:p>
            <a:r>
              <a:rPr lang="en-US" altLang="zh-CN" sz="1200" dirty="0">
                <a:solidFill>
                  <a:schemeClr val="bg1"/>
                </a:solidFill>
              </a:rPr>
              <a:t>4.</a:t>
            </a:r>
            <a:r>
              <a:rPr lang="zh-CN" altLang="en-US" sz="1200" dirty="0">
                <a:solidFill>
                  <a:schemeClr val="bg1"/>
                </a:solidFill>
              </a:rPr>
              <a:t>用户类型的分类和用户代表的查找</a:t>
            </a:r>
            <a:endParaRPr lang="en-US" altLang="zh-CN" dirty="0"/>
          </a:p>
          <a:p>
            <a:r>
              <a:rPr lang="en-US" altLang="zh-CN" sz="1200" dirty="0">
                <a:solidFill>
                  <a:schemeClr val="bg1"/>
                </a:solidFill>
              </a:rPr>
              <a:t>5.</a:t>
            </a:r>
            <a:r>
              <a:rPr lang="zh-CN" altLang="en-US" sz="1200" dirty="0">
                <a:solidFill>
                  <a:schemeClr val="bg1"/>
                </a:solidFill>
              </a:rPr>
              <a:t>用户访谈、问卷调查的制作</a:t>
            </a:r>
            <a:endParaRPr lang="en-US" altLang="zh-CN" sz="1200" dirty="0">
              <a:solidFill>
                <a:schemeClr val="bg1"/>
              </a:solidFill>
            </a:endParaRPr>
          </a:p>
        </p:txBody>
      </p:sp>
      <p:sp>
        <p:nvSpPr>
          <p:cNvPr id="7" name="文本框 6">
            <a:extLst>
              <a:ext uri="{FF2B5EF4-FFF2-40B4-BE49-F238E27FC236}">
                <a16:creationId xmlns:a16="http://schemas.microsoft.com/office/drawing/2014/main" id="{A5AD2CEC-8ED0-4C57-853B-B61A3B087594}"/>
              </a:ext>
            </a:extLst>
          </p:cNvPr>
          <p:cNvSpPr txBox="1"/>
          <p:nvPr/>
        </p:nvSpPr>
        <p:spPr>
          <a:xfrm>
            <a:off x="3726135" y="3330181"/>
            <a:ext cx="1850289" cy="830997"/>
          </a:xfrm>
          <a:prstGeom prst="rect">
            <a:avLst/>
          </a:prstGeom>
          <a:noFill/>
        </p:spPr>
        <p:txBody>
          <a:bodyPr wrap="square" rtlCol="0">
            <a:spAutoFit/>
          </a:bodyPr>
          <a:lstStyle/>
          <a:p>
            <a:r>
              <a:rPr lang="en-US" altLang="zh-CN" sz="1200" dirty="0">
                <a:solidFill>
                  <a:schemeClr val="bg1"/>
                </a:solidFill>
              </a:rPr>
              <a:t>1.</a:t>
            </a:r>
            <a:r>
              <a:rPr lang="zh-CN" altLang="en-US" sz="1200" dirty="0">
                <a:solidFill>
                  <a:schemeClr val="bg1"/>
                </a:solidFill>
              </a:rPr>
              <a:t>数字字典的制作</a:t>
            </a:r>
            <a:endParaRPr lang="en-US" altLang="zh-CN" sz="1200" dirty="0">
              <a:solidFill>
                <a:schemeClr val="bg1"/>
              </a:solidFill>
            </a:endParaRPr>
          </a:p>
          <a:p>
            <a:r>
              <a:rPr lang="en-US" altLang="zh-CN" sz="1200" dirty="0">
                <a:solidFill>
                  <a:schemeClr val="bg1"/>
                </a:solidFill>
              </a:rPr>
              <a:t>2.Ppt</a:t>
            </a:r>
            <a:r>
              <a:rPr lang="zh-CN" altLang="en-US" sz="1200" dirty="0">
                <a:solidFill>
                  <a:schemeClr val="bg1"/>
                </a:solidFill>
              </a:rPr>
              <a:t>项目介绍部分制作</a:t>
            </a:r>
            <a:endParaRPr lang="en-US" altLang="zh-CN" sz="1200" dirty="0">
              <a:solidFill>
                <a:schemeClr val="bg1"/>
              </a:solidFill>
            </a:endParaRPr>
          </a:p>
          <a:p>
            <a:r>
              <a:rPr lang="en-US" altLang="zh-CN" sz="1200" dirty="0">
                <a:solidFill>
                  <a:schemeClr val="bg1"/>
                </a:solidFill>
              </a:rPr>
              <a:t>3.ER</a:t>
            </a:r>
            <a:r>
              <a:rPr lang="zh-CN" altLang="en-US" sz="1200" dirty="0">
                <a:solidFill>
                  <a:schemeClr val="bg1"/>
                </a:solidFill>
              </a:rPr>
              <a:t>图的制作</a:t>
            </a:r>
            <a:endParaRPr lang="en-US" altLang="zh-CN" sz="1200" dirty="0">
              <a:solidFill>
                <a:schemeClr val="bg1"/>
              </a:solidFill>
            </a:endParaRPr>
          </a:p>
          <a:p>
            <a:r>
              <a:rPr lang="en-US" altLang="zh-CN" sz="1200" dirty="0">
                <a:solidFill>
                  <a:schemeClr val="bg1"/>
                </a:solidFill>
              </a:rPr>
              <a:t>4.</a:t>
            </a:r>
            <a:r>
              <a:rPr lang="zh-CN" altLang="en-US" sz="1200" dirty="0">
                <a:solidFill>
                  <a:schemeClr val="bg1"/>
                </a:solidFill>
              </a:rPr>
              <a:t>用户代表的查找</a:t>
            </a:r>
          </a:p>
        </p:txBody>
      </p:sp>
      <p:sp>
        <p:nvSpPr>
          <p:cNvPr id="19" name="文本框 18">
            <a:extLst>
              <a:ext uri="{FF2B5EF4-FFF2-40B4-BE49-F238E27FC236}">
                <a16:creationId xmlns:a16="http://schemas.microsoft.com/office/drawing/2014/main" id="{D33CC1DC-2C59-4FBB-9994-84A86931D17A}"/>
              </a:ext>
            </a:extLst>
          </p:cNvPr>
          <p:cNvSpPr txBox="1"/>
          <p:nvPr/>
        </p:nvSpPr>
        <p:spPr>
          <a:xfrm>
            <a:off x="6416462" y="3324397"/>
            <a:ext cx="1850289" cy="1015663"/>
          </a:xfrm>
          <a:prstGeom prst="rect">
            <a:avLst/>
          </a:prstGeom>
          <a:noFill/>
        </p:spPr>
        <p:txBody>
          <a:bodyPr wrap="square" rtlCol="0">
            <a:spAutoFit/>
          </a:bodyPr>
          <a:lstStyle/>
          <a:p>
            <a:r>
              <a:rPr lang="en-US" altLang="zh-CN" sz="1200" dirty="0">
                <a:solidFill>
                  <a:schemeClr val="bg1"/>
                </a:solidFill>
              </a:rPr>
              <a:t>1.SRS</a:t>
            </a:r>
            <a:r>
              <a:rPr lang="zh-CN" altLang="en-US" sz="1200" dirty="0">
                <a:solidFill>
                  <a:schemeClr val="bg1"/>
                </a:solidFill>
              </a:rPr>
              <a:t>文档模板、资料查找</a:t>
            </a:r>
            <a:endParaRPr lang="en-US" altLang="zh-CN" sz="1200" dirty="0">
              <a:solidFill>
                <a:schemeClr val="bg1"/>
              </a:solidFill>
            </a:endParaRPr>
          </a:p>
          <a:p>
            <a:r>
              <a:rPr lang="en-US" altLang="zh-CN" sz="1200" dirty="0">
                <a:solidFill>
                  <a:schemeClr val="bg1"/>
                </a:solidFill>
              </a:rPr>
              <a:t>2.</a:t>
            </a:r>
            <a:r>
              <a:rPr lang="zh-CN" altLang="en-US" sz="1200" dirty="0">
                <a:solidFill>
                  <a:schemeClr val="bg1"/>
                </a:solidFill>
              </a:rPr>
              <a:t>会议纪要记录</a:t>
            </a:r>
            <a:endParaRPr lang="en-US" altLang="zh-CN" sz="1200" dirty="0">
              <a:solidFill>
                <a:schemeClr val="bg1"/>
              </a:solidFill>
            </a:endParaRPr>
          </a:p>
          <a:p>
            <a:r>
              <a:rPr lang="en-US" altLang="zh-CN" sz="1200" dirty="0">
                <a:solidFill>
                  <a:schemeClr val="bg1"/>
                </a:solidFill>
              </a:rPr>
              <a:t>3.SRS</a:t>
            </a:r>
            <a:r>
              <a:rPr lang="zh-CN" altLang="en-US" sz="1200" dirty="0">
                <a:solidFill>
                  <a:schemeClr val="bg1"/>
                </a:solidFill>
              </a:rPr>
              <a:t>文档主要部分的制作</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1000"/>
                                        <p:tgtEl>
                                          <p:spTgt spid="40"/>
                                        </p:tgtEl>
                                      </p:cBhvr>
                                    </p:animEffect>
                                    <p:anim calcmode="lin" valueType="num">
                                      <p:cBhvr>
                                        <p:cTn id="23" dur="1000" fill="hold"/>
                                        <p:tgtEl>
                                          <p:spTgt spid="40"/>
                                        </p:tgtEl>
                                        <p:attrNameLst>
                                          <p:attrName>ppt_x</p:attrName>
                                        </p:attrNameLst>
                                      </p:cBhvr>
                                      <p:tavLst>
                                        <p:tav tm="0">
                                          <p:val>
                                            <p:strVal val="#ppt_x"/>
                                          </p:val>
                                        </p:tav>
                                        <p:tav tm="100000">
                                          <p:val>
                                            <p:strVal val="#ppt_x"/>
                                          </p:val>
                                        </p:tav>
                                      </p:tavLst>
                                    </p:anim>
                                    <p:anim calcmode="lin" valueType="num">
                                      <p:cBhvr>
                                        <p:cTn id="24" dur="1000" fill="hold"/>
                                        <p:tgtEl>
                                          <p:spTgt spid="4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anim calcmode="lin" valueType="num">
                                      <p:cBhvr>
                                        <p:cTn id="28" dur="1000" fill="hold"/>
                                        <p:tgtEl>
                                          <p:spTgt spid="41"/>
                                        </p:tgtEl>
                                        <p:attrNameLst>
                                          <p:attrName>ppt_x</p:attrName>
                                        </p:attrNameLst>
                                      </p:cBhvr>
                                      <p:tavLst>
                                        <p:tav tm="0">
                                          <p:val>
                                            <p:strVal val="#ppt_x"/>
                                          </p:val>
                                        </p:tav>
                                        <p:tav tm="100000">
                                          <p:val>
                                            <p:strVal val="#ppt_x"/>
                                          </p:val>
                                        </p:tav>
                                      </p:tavLst>
                                    </p:anim>
                                    <p:anim calcmode="lin" valueType="num">
                                      <p:cBhvr>
                                        <p:cTn id="29" dur="1000" fill="hold"/>
                                        <p:tgtEl>
                                          <p:spTgt spid="4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1000"/>
                                        <p:tgtEl>
                                          <p:spTgt spid="42"/>
                                        </p:tgtEl>
                                      </p:cBhvr>
                                    </p:animEffect>
                                    <p:anim calcmode="lin" valueType="num">
                                      <p:cBhvr>
                                        <p:cTn id="33" dur="1000" fill="hold"/>
                                        <p:tgtEl>
                                          <p:spTgt spid="42"/>
                                        </p:tgtEl>
                                        <p:attrNameLst>
                                          <p:attrName>ppt_x</p:attrName>
                                        </p:attrNameLst>
                                      </p:cBhvr>
                                      <p:tavLst>
                                        <p:tav tm="0">
                                          <p:val>
                                            <p:strVal val="#ppt_x"/>
                                          </p:val>
                                        </p:tav>
                                        <p:tav tm="100000">
                                          <p:val>
                                            <p:strVal val="#ppt_x"/>
                                          </p:val>
                                        </p:tav>
                                      </p:tavLst>
                                    </p:anim>
                                    <p:anim calcmode="lin" valueType="num">
                                      <p:cBhvr>
                                        <p:cTn id="34" dur="1000" fill="hold"/>
                                        <p:tgtEl>
                                          <p:spTgt spid="4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1000"/>
                                        <p:tgtEl>
                                          <p:spTgt spid="43"/>
                                        </p:tgtEl>
                                      </p:cBhvr>
                                    </p:animEffect>
                                    <p:anim calcmode="lin" valueType="num">
                                      <p:cBhvr>
                                        <p:cTn id="38" dur="1000" fill="hold"/>
                                        <p:tgtEl>
                                          <p:spTgt spid="43"/>
                                        </p:tgtEl>
                                        <p:attrNameLst>
                                          <p:attrName>ppt_x</p:attrName>
                                        </p:attrNameLst>
                                      </p:cBhvr>
                                      <p:tavLst>
                                        <p:tav tm="0">
                                          <p:val>
                                            <p:strVal val="#ppt_x"/>
                                          </p:val>
                                        </p:tav>
                                        <p:tav tm="100000">
                                          <p:val>
                                            <p:strVal val="#ppt_x"/>
                                          </p:val>
                                        </p:tav>
                                      </p:tavLst>
                                    </p:anim>
                                    <p:anim calcmode="lin" valueType="num">
                                      <p:cBhvr>
                                        <p:cTn id="39" dur="1000" fill="hold"/>
                                        <p:tgtEl>
                                          <p:spTgt spid="4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1000"/>
                                        <p:tgtEl>
                                          <p:spTgt spid="44"/>
                                        </p:tgtEl>
                                      </p:cBhvr>
                                    </p:animEffect>
                                    <p:anim calcmode="lin" valueType="num">
                                      <p:cBhvr>
                                        <p:cTn id="43" dur="1000" fill="hold"/>
                                        <p:tgtEl>
                                          <p:spTgt spid="44"/>
                                        </p:tgtEl>
                                        <p:attrNameLst>
                                          <p:attrName>ppt_x</p:attrName>
                                        </p:attrNameLst>
                                      </p:cBhvr>
                                      <p:tavLst>
                                        <p:tav tm="0">
                                          <p:val>
                                            <p:strVal val="#ppt_x"/>
                                          </p:val>
                                        </p:tav>
                                        <p:tav tm="100000">
                                          <p:val>
                                            <p:strVal val="#ppt_x"/>
                                          </p:val>
                                        </p:tav>
                                      </p:tavLst>
                                    </p:anim>
                                    <p:anim calcmode="lin" valueType="num">
                                      <p:cBhvr>
                                        <p:cTn id="44" dur="1000" fill="hold"/>
                                        <p:tgtEl>
                                          <p:spTgt spid="4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1000"/>
                                        <p:tgtEl>
                                          <p:spTgt spid="45"/>
                                        </p:tgtEl>
                                      </p:cBhvr>
                                    </p:animEffect>
                                    <p:anim calcmode="lin" valueType="num">
                                      <p:cBhvr>
                                        <p:cTn id="48" dur="1000" fill="hold"/>
                                        <p:tgtEl>
                                          <p:spTgt spid="45"/>
                                        </p:tgtEl>
                                        <p:attrNameLst>
                                          <p:attrName>ppt_x</p:attrName>
                                        </p:attrNameLst>
                                      </p:cBhvr>
                                      <p:tavLst>
                                        <p:tav tm="0">
                                          <p:val>
                                            <p:strVal val="#ppt_x"/>
                                          </p:val>
                                        </p:tav>
                                        <p:tav tm="100000">
                                          <p:val>
                                            <p:strVal val="#ppt_x"/>
                                          </p:val>
                                        </p:tav>
                                      </p:tavLst>
                                    </p:anim>
                                    <p:anim calcmode="lin" valueType="num">
                                      <p:cBhvr>
                                        <p:cTn id="49" dur="1000" fill="hold"/>
                                        <p:tgtEl>
                                          <p:spTgt spid="4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1000"/>
                                        <p:tgtEl>
                                          <p:spTgt spid="46"/>
                                        </p:tgtEl>
                                      </p:cBhvr>
                                    </p:animEffect>
                                    <p:anim calcmode="lin" valueType="num">
                                      <p:cBhvr>
                                        <p:cTn id="53" dur="1000" fill="hold"/>
                                        <p:tgtEl>
                                          <p:spTgt spid="46"/>
                                        </p:tgtEl>
                                        <p:attrNameLst>
                                          <p:attrName>ppt_x</p:attrName>
                                        </p:attrNameLst>
                                      </p:cBhvr>
                                      <p:tavLst>
                                        <p:tav tm="0">
                                          <p:val>
                                            <p:strVal val="#ppt_x"/>
                                          </p:val>
                                        </p:tav>
                                        <p:tav tm="100000">
                                          <p:val>
                                            <p:strVal val="#ppt_x"/>
                                          </p:val>
                                        </p:tav>
                                      </p:tavLst>
                                    </p:anim>
                                    <p:anim calcmode="lin" valueType="num">
                                      <p:cBhvr>
                                        <p:cTn id="54" dur="1000" fill="hold"/>
                                        <p:tgtEl>
                                          <p:spTgt spid="46"/>
                                        </p:tgtEl>
                                        <p:attrNameLst>
                                          <p:attrName>ppt_y</p:attrName>
                                        </p:attrNameLst>
                                      </p:cBhvr>
                                      <p:tavLst>
                                        <p:tav tm="0">
                                          <p:val>
                                            <p:strVal val="#ppt_y+.1"/>
                                          </p:val>
                                        </p:tav>
                                        <p:tav tm="100000">
                                          <p:val>
                                            <p:strVal val="#ppt_y"/>
                                          </p:val>
                                        </p:tav>
                                      </p:tavLst>
                                    </p:anim>
                                  </p:childTnLst>
                                </p:cTn>
                              </p:par>
                              <p:par>
                                <p:cTn id="55" presetID="1"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39" grpId="0" bldLvl="0" animBg="1"/>
      <p:bldP spid="43" grpId="0" bldLvl="0" animBg="1"/>
      <p:bldP spid="44" grpId="0" bldLvl="0" animBg="1"/>
      <p:bldP spid="45" grpId="0" bldLvl="0" animBg="1"/>
      <p:bldP spid="46" grpId="0" bldLvl="0" animBg="1"/>
      <p:bldP spid="5" grpId="0"/>
      <p:bldP spid="7"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925FCA-00CE-4152-9846-B52FB48C4C1D}"/>
              </a:ext>
            </a:extLst>
          </p:cNvPr>
          <p:cNvPicPr>
            <a:picLocks noChangeAspect="1"/>
          </p:cNvPicPr>
          <p:nvPr/>
        </p:nvPicPr>
        <p:blipFill>
          <a:blip r:embed="rId3"/>
          <a:stretch>
            <a:fillRect/>
          </a:stretch>
        </p:blipFill>
        <p:spPr>
          <a:xfrm>
            <a:off x="5667213" y="1463549"/>
            <a:ext cx="3171342" cy="1802657"/>
          </a:xfrm>
          <a:prstGeom prst="rect">
            <a:avLst/>
          </a:prstGeom>
        </p:spPr>
      </p:pic>
      <p:pic>
        <p:nvPicPr>
          <p:cNvPr id="7" name="图片 6">
            <a:extLst>
              <a:ext uri="{FF2B5EF4-FFF2-40B4-BE49-F238E27FC236}">
                <a16:creationId xmlns:a16="http://schemas.microsoft.com/office/drawing/2014/main" id="{E8A990E5-A19E-42F5-BADA-13F1FEA3E021}"/>
              </a:ext>
            </a:extLst>
          </p:cNvPr>
          <p:cNvPicPr>
            <a:picLocks noChangeAspect="1"/>
          </p:cNvPicPr>
          <p:nvPr/>
        </p:nvPicPr>
        <p:blipFill>
          <a:blip r:embed="rId4"/>
          <a:stretch>
            <a:fillRect/>
          </a:stretch>
        </p:blipFill>
        <p:spPr>
          <a:xfrm>
            <a:off x="8321488" y="2469606"/>
            <a:ext cx="3529320" cy="1891496"/>
          </a:xfrm>
          <a:prstGeom prst="rect">
            <a:avLst/>
          </a:prstGeom>
        </p:spPr>
      </p:pic>
      <p:pic>
        <p:nvPicPr>
          <p:cNvPr id="1026" name="Picture 2">
            <a:extLst>
              <a:ext uri="{FF2B5EF4-FFF2-40B4-BE49-F238E27FC236}">
                <a16:creationId xmlns:a16="http://schemas.microsoft.com/office/drawing/2014/main" id="{F661A4A5-77DB-43FE-81BF-4A52D90D6C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6727" y="2165923"/>
            <a:ext cx="2100486" cy="210048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D3456B6-AACD-43BA-A2C0-589CE5726B54}"/>
              </a:ext>
            </a:extLst>
          </p:cNvPr>
          <p:cNvPicPr>
            <a:picLocks noChangeAspect="1"/>
          </p:cNvPicPr>
          <p:nvPr/>
        </p:nvPicPr>
        <p:blipFill>
          <a:blip r:embed="rId6"/>
          <a:stretch>
            <a:fillRect/>
          </a:stretch>
        </p:blipFill>
        <p:spPr>
          <a:xfrm>
            <a:off x="678404" y="687246"/>
            <a:ext cx="2509582" cy="2574262"/>
          </a:xfrm>
          <a:prstGeom prst="rect">
            <a:avLst/>
          </a:prstGeom>
        </p:spPr>
      </p:pic>
      <p:grpSp>
        <p:nvGrpSpPr>
          <p:cNvPr id="16" name="组合 15"/>
          <p:cNvGrpSpPr/>
          <p:nvPr/>
        </p:nvGrpSpPr>
        <p:grpSpPr>
          <a:xfrm>
            <a:off x="484772" y="2658873"/>
            <a:ext cx="3064042" cy="1881249"/>
            <a:chOff x="546190" y="2956772"/>
            <a:chExt cx="3064042" cy="1881249"/>
          </a:xfrm>
        </p:grpSpPr>
        <p:sp>
          <p:nvSpPr>
            <p:cNvPr id="18" name="椭圆 17"/>
            <p:cNvSpPr/>
            <p:nvPr/>
          </p:nvSpPr>
          <p:spPr>
            <a:xfrm>
              <a:off x="2405225" y="2956772"/>
              <a:ext cx="1066277" cy="1050891"/>
            </a:xfrm>
            <a:prstGeom prst="ellipse">
              <a:avLst/>
            </a:prstGeom>
            <a:solidFill>
              <a:srgbClr val="C5CCD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grpSp>
          <p:nvGrpSpPr>
            <p:cNvPr id="35" name="组合 34"/>
            <p:cNvGrpSpPr/>
            <p:nvPr/>
          </p:nvGrpSpPr>
          <p:grpSpPr>
            <a:xfrm>
              <a:off x="546190" y="3614804"/>
              <a:ext cx="3064042" cy="1223217"/>
              <a:chOff x="2417271" y="2315731"/>
              <a:chExt cx="3064042" cy="1223217"/>
            </a:xfrm>
          </p:grpSpPr>
          <p:sp>
            <p:nvSpPr>
              <p:cNvPr id="41" name="矩形 40"/>
              <p:cNvSpPr/>
              <p:nvPr/>
            </p:nvSpPr>
            <p:spPr>
              <a:xfrm>
                <a:off x="2538344" y="2315731"/>
                <a:ext cx="2661735" cy="463588"/>
              </a:xfrm>
              <a:prstGeom prst="rect">
                <a:avLst/>
              </a:prstGeom>
            </p:spPr>
            <p:txBody>
              <a:bodyPr wrap="square">
                <a:spAutoFit/>
              </a:bodyPr>
              <a:lstStyle/>
              <a:p>
                <a:pPr algn="ctr" defTabSz="914400" fontAlgn="base">
                  <a:lnSpc>
                    <a:spcPct val="150000"/>
                  </a:lnSpc>
                  <a:spcBef>
                    <a:spcPct val="0"/>
                  </a:spcBef>
                  <a:spcAft>
                    <a:spcPct val="0"/>
                  </a:spcAft>
                  <a:defRPr/>
                </a:pPr>
                <a:r>
                  <a:rPr lang="zh-CN" altLang="en-US" kern="0" dirty="0">
                    <a:ln w="3175">
                      <a:noFill/>
                    </a:ln>
                    <a:solidFill>
                      <a:schemeClr val="tx1">
                        <a:lumMod val="75000"/>
                        <a:lumOff val="25000"/>
                      </a:schemeClr>
                    </a:solidFill>
                    <a:cs typeface="+mn-ea"/>
                    <a:sym typeface="+mn-lt"/>
                  </a:rPr>
                  <a:t>需求规格说明书模板 </a:t>
                </a:r>
                <a:endParaRPr lang="en-US" altLang="zh-CN" kern="0" dirty="0">
                  <a:ln w="12700" cap="flat">
                    <a:noFill/>
                    <a:miter lim="800000"/>
                  </a:ln>
                  <a:solidFill>
                    <a:schemeClr val="tx1">
                      <a:lumMod val="75000"/>
                      <a:lumOff val="25000"/>
                    </a:schemeClr>
                  </a:solidFill>
                  <a:cs typeface="+mn-ea"/>
                  <a:sym typeface="+mn-lt"/>
                </a:endParaRPr>
              </a:p>
            </p:txBody>
          </p:sp>
          <p:sp>
            <p:nvSpPr>
              <p:cNvPr id="46" name="文本框 45"/>
              <p:cNvSpPr txBox="1"/>
              <p:nvPr/>
            </p:nvSpPr>
            <p:spPr>
              <a:xfrm>
                <a:off x="2417271" y="2834716"/>
                <a:ext cx="3064042" cy="704232"/>
              </a:xfrm>
              <a:prstGeom prst="rect">
                <a:avLst/>
              </a:prstGeom>
              <a:noFill/>
            </p:spPr>
            <p:txBody>
              <a:bodyPr wrap="square" rtlCol="0">
                <a:spAutoFit/>
              </a:bodyPr>
              <a:lstStyle/>
              <a:p>
                <a:pPr algn="ctr">
                  <a:lnSpc>
                    <a:spcPct val="150000"/>
                  </a:lnSpc>
                </a:pPr>
                <a:r>
                  <a:rPr kumimoji="1" lang="zh-CN" altLang="en-US" sz="1400" dirty="0">
                    <a:solidFill>
                      <a:schemeClr val="tx1">
                        <a:lumMod val="75000"/>
                        <a:lumOff val="25000"/>
                      </a:schemeClr>
                    </a:solidFill>
                    <a:cs typeface="+mn-ea"/>
                    <a:sym typeface="+mn-lt"/>
                  </a:rPr>
                  <a:t>计算机软件需求规格说明书（</a:t>
                </a:r>
                <a:r>
                  <a:rPr kumimoji="1" lang="en-US" altLang="zh-CN" sz="1400" dirty="0">
                    <a:solidFill>
                      <a:schemeClr val="tx1">
                        <a:lumMod val="75000"/>
                        <a:lumOff val="25000"/>
                      </a:schemeClr>
                    </a:solidFill>
                    <a:cs typeface="+mn-ea"/>
                    <a:sym typeface="+mn-lt"/>
                  </a:rPr>
                  <a:t>GB/T 9385-2008</a:t>
                </a:r>
                <a:r>
                  <a:rPr kumimoji="1" lang="zh-CN" altLang="en-US" sz="1400" dirty="0">
                    <a:solidFill>
                      <a:schemeClr val="tx1">
                        <a:lumMod val="75000"/>
                        <a:lumOff val="25000"/>
                      </a:schemeClr>
                    </a:solidFill>
                    <a:cs typeface="+mn-ea"/>
                    <a:sym typeface="+mn-lt"/>
                  </a:rPr>
                  <a:t>）。</a:t>
                </a:r>
                <a:endParaRPr kumimoji="1" lang="en-GB" altLang="zh-CN" sz="1400" dirty="0">
                  <a:solidFill>
                    <a:schemeClr val="tx1">
                      <a:lumMod val="75000"/>
                      <a:lumOff val="25000"/>
                    </a:schemeClr>
                  </a:solidFill>
                  <a:cs typeface="+mn-ea"/>
                  <a:sym typeface="+mn-lt"/>
                </a:endParaRPr>
              </a:p>
            </p:txBody>
          </p:sp>
        </p:grpSp>
      </p:grpSp>
      <p:grpSp>
        <p:nvGrpSpPr>
          <p:cNvPr id="47" name="组合 46"/>
          <p:cNvGrpSpPr/>
          <p:nvPr/>
        </p:nvGrpSpPr>
        <p:grpSpPr>
          <a:xfrm>
            <a:off x="3136770" y="3702460"/>
            <a:ext cx="3064042" cy="1872149"/>
            <a:chOff x="3102480" y="3988845"/>
            <a:chExt cx="3064042" cy="1872149"/>
          </a:xfrm>
        </p:grpSpPr>
        <p:sp>
          <p:nvSpPr>
            <p:cNvPr id="49" name="椭圆 48"/>
            <p:cNvSpPr/>
            <p:nvPr/>
          </p:nvSpPr>
          <p:spPr>
            <a:xfrm>
              <a:off x="4331332" y="3988845"/>
              <a:ext cx="1301591" cy="1267139"/>
            </a:xfrm>
            <a:prstGeom prst="ellipse">
              <a:avLst/>
            </a:prstGeom>
            <a:solidFill>
              <a:srgbClr val="C5CCD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51" name="组合 50"/>
            <p:cNvGrpSpPr/>
            <p:nvPr/>
          </p:nvGrpSpPr>
          <p:grpSpPr>
            <a:xfrm>
              <a:off x="3102480" y="4659041"/>
              <a:ext cx="3064042" cy="1201953"/>
              <a:chOff x="2417271" y="2336995"/>
              <a:chExt cx="3064042" cy="1201953"/>
            </a:xfrm>
          </p:grpSpPr>
          <p:sp>
            <p:nvSpPr>
              <p:cNvPr id="52" name="矩形 51"/>
              <p:cNvSpPr/>
              <p:nvPr/>
            </p:nvSpPr>
            <p:spPr>
              <a:xfrm>
                <a:off x="2618424" y="2336995"/>
                <a:ext cx="2661735" cy="463588"/>
              </a:xfrm>
              <a:prstGeom prst="rect">
                <a:avLst/>
              </a:prstGeom>
            </p:spPr>
            <p:txBody>
              <a:bodyPr wrap="square">
                <a:spAutoFit/>
              </a:bodyPr>
              <a:lstStyle/>
              <a:p>
                <a:pPr algn="ctr" defTabSz="914400" fontAlgn="base">
                  <a:lnSpc>
                    <a:spcPct val="150000"/>
                  </a:lnSpc>
                  <a:spcBef>
                    <a:spcPct val="0"/>
                  </a:spcBef>
                  <a:spcAft>
                    <a:spcPct val="0"/>
                  </a:spcAft>
                  <a:defRPr/>
                </a:pPr>
                <a:r>
                  <a:rPr lang="zh-CN" altLang="en-US" kern="0" dirty="0">
                    <a:ln w="3175">
                      <a:noFill/>
                    </a:ln>
                    <a:solidFill>
                      <a:schemeClr val="tx1">
                        <a:lumMod val="75000"/>
                        <a:lumOff val="25000"/>
                      </a:schemeClr>
                    </a:solidFill>
                    <a:cs typeface="+mn-ea"/>
                    <a:sym typeface="+mn-lt"/>
                  </a:rPr>
                  <a:t>文档制作过程</a:t>
                </a:r>
                <a:endParaRPr lang="en-US" altLang="zh-CN" kern="0" dirty="0">
                  <a:ln w="3175">
                    <a:noFill/>
                  </a:ln>
                  <a:solidFill>
                    <a:schemeClr val="tx1">
                      <a:lumMod val="75000"/>
                      <a:lumOff val="25000"/>
                    </a:schemeClr>
                  </a:solidFill>
                  <a:cs typeface="+mn-ea"/>
                  <a:sym typeface="+mn-lt"/>
                </a:endParaRPr>
              </a:p>
            </p:txBody>
          </p:sp>
          <p:sp>
            <p:nvSpPr>
              <p:cNvPr id="61" name="文本框 60"/>
              <p:cNvSpPr txBox="1"/>
              <p:nvPr/>
            </p:nvSpPr>
            <p:spPr>
              <a:xfrm>
                <a:off x="2417271" y="2834716"/>
                <a:ext cx="3064042" cy="704232"/>
              </a:xfrm>
              <a:prstGeom prst="rect">
                <a:avLst/>
              </a:prstGeom>
              <a:noFill/>
            </p:spPr>
            <p:txBody>
              <a:bodyPr wrap="square" rtlCol="0">
                <a:spAutoFit/>
              </a:bodyPr>
              <a:lstStyle/>
              <a:p>
                <a:pPr algn="ctr">
                  <a:lnSpc>
                    <a:spcPct val="150000"/>
                  </a:lnSpc>
                </a:pPr>
                <a:r>
                  <a:rPr kumimoji="1" lang="zh-CN" altLang="zh-CN" sz="1400" dirty="0">
                    <a:solidFill>
                      <a:schemeClr val="tx1">
                        <a:lumMod val="75000"/>
                        <a:lumOff val="25000"/>
                      </a:schemeClr>
                    </a:solidFill>
                    <a:cs typeface="+mn-ea"/>
                  </a:rPr>
                  <a:t>《软件工程导论》</a:t>
                </a:r>
                <a:r>
                  <a:rPr kumimoji="1" lang="en-US" altLang="zh-CN" sz="1400" dirty="0">
                    <a:solidFill>
                      <a:schemeClr val="tx1">
                        <a:lumMod val="75000"/>
                        <a:lumOff val="25000"/>
                      </a:schemeClr>
                    </a:solidFill>
                    <a:cs typeface="+mn-ea"/>
                  </a:rPr>
                  <a:t>[M]</a:t>
                </a:r>
                <a:r>
                  <a:rPr kumimoji="1" lang="zh-CN" altLang="zh-CN" sz="1400" dirty="0">
                    <a:solidFill>
                      <a:schemeClr val="tx1">
                        <a:lumMod val="75000"/>
                        <a:lumOff val="25000"/>
                      </a:schemeClr>
                    </a:solidFill>
                    <a:cs typeface="+mn-ea"/>
                  </a:rPr>
                  <a:t>．第六版．北京：清华大学出版社 </a:t>
                </a:r>
                <a:endParaRPr kumimoji="1" lang="en-GB" altLang="zh-CN" sz="1400" dirty="0">
                  <a:solidFill>
                    <a:schemeClr val="tx1">
                      <a:lumMod val="75000"/>
                      <a:lumOff val="25000"/>
                    </a:schemeClr>
                  </a:solidFill>
                  <a:cs typeface="+mn-ea"/>
                  <a:sym typeface="+mn-lt"/>
                </a:endParaRPr>
              </a:p>
            </p:txBody>
          </p:sp>
        </p:grpSp>
      </p:grpSp>
      <p:grpSp>
        <p:nvGrpSpPr>
          <p:cNvPr id="66" name="组合 65"/>
          <p:cNvGrpSpPr/>
          <p:nvPr/>
        </p:nvGrpSpPr>
        <p:grpSpPr>
          <a:xfrm>
            <a:off x="5760303" y="3438664"/>
            <a:ext cx="3064042" cy="1436137"/>
            <a:chOff x="2417271" y="2425976"/>
            <a:chExt cx="3064042" cy="1436137"/>
          </a:xfrm>
        </p:grpSpPr>
        <p:sp>
          <p:nvSpPr>
            <p:cNvPr id="67" name="矩形 66"/>
            <p:cNvSpPr/>
            <p:nvPr/>
          </p:nvSpPr>
          <p:spPr>
            <a:xfrm>
              <a:off x="2618425" y="2425976"/>
              <a:ext cx="2661735" cy="463588"/>
            </a:xfrm>
            <a:prstGeom prst="rect">
              <a:avLst/>
            </a:prstGeom>
          </p:spPr>
          <p:txBody>
            <a:bodyPr wrap="square">
              <a:spAutoFit/>
            </a:bodyPr>
            <a:lstStyle/>
            <a:p>
              <a:pPr algn="ctr" fontAlgn="base">
                <a:lnSpc>
                  <a:spcPct val="150000"/>
                </a:lnSpc>
                <a:spcBef>
                  <a:spcPct val="0"/>
                </a:spcBef>
                <a:spcAft>
                  <a:spcPct val="0"/>
                </a:spcAft>
                <a:defRPr/>
              </a:pPr>
              <a:r>
                <a:rPr lang="zh-CN" altLang="en-US" kern="0" dirty="0">
                  <a:ln w="3175">
                    <a:noFill/>
                  </a:ln>
                  <a:solidFill>
                    <a:schemeClr val="tx1">
                      <a:lumMod val="75000"/>
                      <a:lumOff val="25000"/>
                    </a:schemeClr>
                  </a:solidFill>
                  <a:cs typeface="+mn-ea"/>
                  <a:sym typeface="+mn-lt"/>
                </a:rPr>
                <a:t>界面原型制作</a:t>
              </a:r>
              <a:endParaRPr lang="en-US" altLang="zh-CN" kern="0" dirty="0">
                <a:ln w="3175">
                  <a:noFill/>
                </a:ln>
                <a:solidFill>
                  <a:schemeClr val="tx1">
                    <a:lumMod val="75000"/>
                    <a:lumOff val="25000"/>
                  </a:schemeClr>
                </a:solidFill>
                <a:cs typeface="+mn-ea"/>
                <a:sym typeface="+mn-lt"/>
              </a:endParaRPr>
            </a:p>
          </p:txBody>
        </p:sp>
        <p:sp>
          <p:nvSpPr>
            <p:cNvPr id="68" name="文本框 67"/>
            <p:cNvSpPr txBox="1"/>
            <p:nvPr/>
          </p:nvSpPr>
          <p:spPr>
            <a:xfrm>
              <a:off x="2417271" y="2834716"/>
              <a:ext cx="3064042" cy="1027397"/>
            </a:xfrm>
            <a:prstGeom prst="rect">
              <a:avLst/>
            </a:prstGeom>
            <a:noFill/>
          </p:spPr>
          <p:txBody>
            <a:bodyPr wrap="square" rtlCol="0">
              <a:spAutoFit/>
            </a:bodyPr>
            <a:lstStyle/>
            <a:p>
              <a:pPr algn="ctr">
                <a:lnSpc>
                  <a:spcPct val="150000"/>
                </a:lnSpc>
              </a:pPr>
              <a:r>
                <a:rPr kumimoji="1" lang="en-US" altLang="zh-CN" sz="1400" dirty="0" err="1">
                  <a:solidFill>
                    <a:schemeClr val="tx1">
                      <a:lumMod val="75000"/>
                      <a:lumOff val="25000"/>
                    </a:schemeClr>
                  </a:solidFill>
                  <a:cs typeface="+mn-ea"/>
                  <a:sym typeface="+mn-lt"/>
                </a:rPr>
                <a:t>LayaAir</a:t>
              </a:r>
              <a:r>
                <a:rPr kumimoji="1" lang="zh-CN" altLang="en-US" sz="1400" dirty="0">
                  <a:solidFill>
                    <a:schemeClr val="tx1">
                      <a:lumMod val="75000"/>
                      <a:lumOff val="25000"/>
                    </a:schemeClr>
                  </a:solidFill>
                  <a:cs typeface="+mn-ea"/>
                  <a:sym typeface="+mn-lt"/>
                </a:rPr>
                <a:t>技术文档</a:t>
              </a:r>
              <a:r>
                <a:rPr kumimoji="1" lang="en-US" altLang="zh-CN" sz="1400" dirty="0">
                  <a:solidFill>
                    <a:schemeClr val="tx1">
                      <a:lumMod val="75000"/>
                      <a:lumOff val="25000"/>
                    </a:schemeClr>
                  </a:solidFill>
                  <a:cs typeface="+mn-ea"/>
                  <a:sym typeface="+mn-lt"/>
                </a:rPr>
                <a:t>--</a:t>
              </a:r>
              <a:r>
                <a:rPr kumimoji="1" lang="en-GB" altLang="zh-CN" sz="1400" dirty="0">
                  <a:solidFill>
                    <a:schemeClr val="tx1">
                      <a:lumMod val="75000"/>
                      <a:lumOff val="25000"/>
                    </a:schemeClr>
                  </a:solidFill>
                  <a:cs typeface="+mn-ea"/>
                  <a:sym typeface="+mn-lt"/>
                </a:rPr>
                <a:t>https://ldc2.layabox.com/</a:t>
              </a:r>
              <a:r>
                <a:rPr kumimoji="1" lang="zh-CN" altLang="en-US" sz="1400" dirty="0">
                  <a:solidFill>
                    <a:schemeClr val="tx1">
                      <a:lumMod val="75000"/>
                      <a:lumOff val="25000"/>
                    </a:schemeClr>
                  </a:solidFill>
                  <a:cs typeface="+mn-ea"/>
                  <a:sym typeface="+mn-lt"/>
                </a:rPr>
                <a:t>（</a:t>
              </a:r>
              <a:r>
                <a:rPr kumimoji="1" lang="en-US" altLang="zh-CN" sz="1400" dirty="0">
                  <a:solidFill>
                    <a:schemeClr val="tx1">
                      <a:lumMod val="75000"/>
                      <a:lumOff val="25000"/>
                    </a:schemeClr>
                  </a:solidFill>
                  <a:cs typeface="+mn-ea"/>
                  <a:sym typeface="+mn-lt"/>
                </a:rPr>
                <a:t>2021/10/23</a:t>
              </a:r>
              <a:r>
                <a:rPr kumimoji="1" lang="zh-CN" altLang="en-US" sz="1400" dirty="0">
                  <a:solidFill>
                    <a:schemeClr val="tx1">
                      <a:lumMod val="75000"/>
                      <a:lumOff val="25000"/>
                    </a:schemeClr>
                  </a:solidFill>
                  <a:cs typeface="+mn-ea"/>
                  <a:sym typeface="+mn-lt"/>
                </a:rPr>
                <a:t>）</a:t>
              </a:r>
              <a:endParaRPr kumimoji="1" lang="en-GB" altLang="zh-CN" sz="1400" dirty="0">
                <a:solidFill>
                  <a:schemeClr val="tx1">
                    <a:lumMod val="75000"/>
                    <a:lumOff val="25000"/>
                  </a:schemeClr>
                </a:solidFill>
                <a:cs typeface="+mn-ea"/>
                <a:sym typeface="+mn-lt"/>
              </a:endParaRPr>
            </a:p>
          </p:txBody>
        </p:sp>
      </p:grpSp>
      <p:grpSp>
        <p:nvGrpSpPr>
          <p:cNvPr id="69" name="组合 68"/>
          <p:cNvGrpSpPr/>
          <p:nvPr/>
        </p:nvGrpSpPr>
        <p:grpSpPr>
          <a:xfrm>
            <a:off x="8054363" y="2234101"/>
            <a:ext cx="3345377" cy="3019784"/>
            <a:chOff x="8000968" y="2519070"/>
            <a:chExt cx="3345377" cy="3019784"/>
          </a:xfrm>
        </p:grpSpPr>
        <p:sp>
          <p:nvSpPr>
            <p:cNvPr id="71" name="椭圆 70"/>
            <p:cNvSpPr/>
            <p:nvPr/>
          </p:nvSpPr>
          <p:spPr>
            <a:xfrm>
              <a:off x="8000968" y="2519070"/>
              <a:ext cx="989789" cy="982065"/>
            </a:xfrm>
            <a:prstGeom prst="ellipse">
              <a:avLst/>
            </a:prstGeom>
            <a:solidFill>
              <a:srgbClr val="C5CCD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73" name="组合 72"/>
            <p:cNvGrpSpPr/>
            <p:nvPr/>
          </p:nvGrpSpPr>
          <p:grpSpPr>
            <a:xfrm>
              <a:off x="8282303" y="4748022"/>
              <a:ext cx="3064042" cy="790832"/>
              <a:chOff x="2417271" y="2425976"/>
              <a:chExt cx="3064042" cy="790832"/>
            </a:xfrm>
          </p:grpSpPr>
          <p:sp>
            <p:nvSpPr>
              <p:cNvPr id="74" name="矩形 73"/>
              <p:cNvSpPr/>
              <p:nvPr/>
            </p:nvSpPr>
            <p:spPr>
              <a:xfrm>
                <a:off x="2618425" y="2425976"/>
                <a:ext cx="2661735" cy="463588"/>
              </a:xfrm>
              <a:prstGeom prst="rect">
                <a:avLst/>
              </a:prstGeom>
            </p:spPr>
            <p:txBody>
              <a:bodyPr wrap="square">
                <a:spAutoFit/>
              </a:bodyPr>
              <a:lstStyle/>
              <a:p>
                <a:pPr algn="ctr" defTabSz="914400" fontAlgn="base">
                  <a:lnSpc>
                    <a:spcPct val="150000"/>
                  </a:lnSpc>
                  <a:spcBef>
                    <a:spcPct val="0"/>
                  </a:spcBef>
                  <a:spcAft>
                    <a:spcPct val="0"/>
                  </a:spcAft>
                  <a:defRPr/>
                </a:pPr>
                <a:r>
                  <a:rPr lang="zh-CN" altLang="en-US" kern="0" dirty="0">
                    <a:ln w="3175">
                      <a:noFill/>
                    </a:ln>
                    <a:solidFill>
                      <a:schemeClr val="tx1">
                        <a:lumMod val="75000"/>
                        <a:lumOff val="25000"/>
                      </a:schemeClr>
                    </a:solidFill>
                    <a:cs typeface="+mn-ea"/>
                    <a:sym typeface="+mn-lt"/>
                  </a:rPr>
                  <a:t>项目配置管理</a:t>
                </a:r>
                <a:endParaRPr lang="en-US" altLang="zh-CN" kern="0" dirty="0">
                  <a:ln w="3175">
                    <a:noFill/>
                  </a:ln>
                  <a:solidFill>
                    <a:schemeClr val="tx1">
                      <a:lumMod val="75000"/>
                      <a:lumOff val="25000"/>
                    </a:schemeClr>
                  </a:solidFill>
                  <a:cs typeface="+mn-ea"/>
                  <a:sym typeface="+mn-lt"/>
                </a:endParaRPr>
              </a:p>
            </p:txBody>
          </p:sp>
          <p:sp>
            <p:nvSpPr>
              <p:cNvPr id="75" name="文本框 74"/>
              <p:cNvSpPr txBox="1"/>
              <p:nvPr/>
            </p:nvSpPr>
            <p:spPr>
              <a:xfrm>
                <a:off x="2417271" y="2834716"/>
                <a:ext cx="3064042" cy="382092"/>
              </a:xfrm>
              <a:prstGeom prst="rect">
                <a:avLst/>
              </a:prstGeom>
              <a:noFill/>
            </p:spPr>
            <p:txBody>
              <a:bodyPr wrap="square" rtlCol="0">
                <a:spAutoFit/>
              </a:bodyPr>
              <a:lstStyle/>
              <a:p>
                <a:pPr algn="ctr">
                  <a:lnSpc>
                    <a:spcPct val="150000"/>
                  </a:lnSpc>
                </a:pPr>
                <a:r>
                  <a:rPr kumimoji="1" lang="zh-CN" altLang="en-US" sz="1400" dirty="0">
                    <a:solidFill>
                      <a:schemeClr val="tx1">
                        <a:lumMod val="75000"/>
                        <a:lumOff val="25000"/>
                      </a:schemeClr>
                    </a:solidFill>
                    <a:cs typeface="+mn-ea"/>
                    <a:sym typeface="+mn-lt"/>
                  </a:rPr>
                  <a:t>利用</a:t>
                </a:r>
                <a:r>
                  <a:rPr kumimoji="1" lang="en-US" altLang="zh-CN" sz="1400" dirty="0" err="1">
                    <a:solidFill>
                      <a:schemeClr val="tx1">
                        <a:lumMod val="75000"/>
                        <a:lumOff val="25000"/>
                      </a:schemeClr>
                    </a:solidFill>
                    <a:cs typeface="+mn-ea"/>
                    <a:sym typeface="+mn-lt"/>
                  </a:rPr>
                  <a:t>Github</a:t>
                </a:r>
                <a:r>
                  <a:rPr kumimoji="1" lang="zh-CN" altLang="en-US" sz="1400" dirty="0">
                    <a:solidFill>
                      <a:schemeClr val="tx1">
                        <a:lumMod val="75000"/>
                        <a:lumOff val="25000"/>
                      </a:schemeClr>
                    </a:solidFill>
                    <a:cs typeface="+mn-ea"/>
                    <a:sym typeface="+mn-lt"/>
                  </a:rPr>
                  <a:t>进行项目版本配置管理</a:t>
                </a:r>
                <a:endParaRPr kumimoji="1" lang="en-GB" altLang="zh-CN" sz="1400" dirty="0">
                  <a:solidFill>
                    <a:schemeClr val="tx1">
                      <a:lumMod val="75000"/>
                      <a:lumOff val="25000"/>
                    </a:schemeClr>
                  </a:solidFill>
                  <a:cs typeface="+mn-ea"/>
                  <a:sym typeface="+mn-lt"/>
                </a:endParaRPr>
              </a:p>
            </p:txBody>
          </p:sp>
        </p:grpSp>
      </p:grpSp>
      <p:grpSp>
        <p:nvGrpSpPr>
          <p:cNvPr id="11" name="组合 10"/>
          <p:cNvGrpSpPr/>
          <p:nvPr/>
        </p:nvGrpSpPr>
        <p:grpSpPr>
          <a:xfrm>
            <a:off x="4773930" y="340360"/>
            <a:ext cx="2468245" cy="879475"/>
            <a:chOff x="3279" y="4178"/>
            <a:chExt cx="3887" cy="1385"/>
          </a:xfrm>
        </p:grpSpPr>
        <p:sp>
          <p:nvSpPr>
            <p:cNvPr id="2" name="文本框 1"/>
            <p:cNvSpPr txBox="1"/>
            <p:nvPr/>
          </p:nvSpPr>
          <p:spPr>
            <a:xfrm>
              <a:off x="3597" y="4178"/>
              <a:ext cx="3362" cy="7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9B97A6"/>
                  </a:solidFill>
                  <a:effectLst/>
                  <a:uLnTx/>
                  <a:uFillTx/>
                  <a:cs typeface="+mn-ea"/>
                  <a:sym typeface="+mn-lt"/>
                </a:rPr>
                <a:t>参考资料</a:t>
              </a:r>
            </a:p>
          </p:txBody>
        </p:sp>
        <p:sp>
          <p:nvSpPr>
            <p:cNvPr id="23" name="文本框 22"/>
            <p:cNvSpPr txBox="1"/>
            <p:nvPr/>
          </p:nvSpPr>
          <p:spPr>
            <a:xfrm>
              <a:off x="3279" y="4741"/>
              <a:ext cx="3887" cy="8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up)">
                                      <p:cBhvr>
                                        <p:cTn id="8" dur="500"/>
                                        <p:tgtEl>
                                          <p:spTgt spid="16"/>
                                        </p:tgtEl>
                                      </p:cBhvr>
                                    </p:animEffect>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additive="base">
                                        <p:cTn id="16" dur="500"/>
                                        <p:tgtEl>
                                          <p:spTgt spid="47"/>
                                        </p:tgtEl>
                                        <p:attrNameLst>
                                          <p:attrName>ppt_y</p:attrName>
                                        </p:attrNameLst>
                                      </p:cBhvr>
                                      <p:tavLst>
                                        <p:tav tm="0">
                                          <p:val>
                                            <p:strVal val="#ppt_y+#ppt_h*1.125000"/>
                                          </p:val>
                                        </p:tav>
                                        <p:tav tm="100000">
                                          <p:val>
                                            <p:strVal val="#ppt_y"/>
                                          </p:val>
                                        </p:tav>
                                      </p:tavLst>
                                    </p:anim>
                                    <p:animEffect transition="in" filter="wipe(up)">
                                      <p:cBhvr>
                                        <p:cTn id="17" dur="500"/>
                                        <p:tgtEl>
                                          <p:spTgt spid="47"/>
                                        </p:tgtEl>
                                      </p:cBhvr>
                                    </p:animEffect>
                                  </p:childTnLst>
                                </p:cTn>
                              </p:par>
                              <p:par>
                                <p:cTn id="18" presetID="10"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additive="base">
                                        <p:cTn id="25" dur="500"/>
                                        <p:tgtEl>
                                          <p:spTgt spid="66"/>
                                        </p:tgtEl>
                                        <p:attrNameLst>
                                          <p:attrName>ppt_y</p:attrName>
                                        </p:attrNameLst>
                                      </p:cBhvr>
                                      <p:tavLst>
                                        <p:tav tm="0">
                                          <p:val>
                                            <p:strVal val="#ppt_y+#ppt_h*1.125000"/>
                                          </p:val>
                                        </p:tav>
                                        <p:tav tm="100000">
                                          <p:val>
                                            <p:strVal val="#ppt_y"/>
                                          </p:val>
                                        </p:tav>
                                      </p:tavLst>
                                    </p:anim>
                                    <p:animEffect transition="in" filter="wipe(up)">
                                      <p:cBhvr>
                                        <p:cTn id="26" dur="500"/>
                                        <p:tgtEl>
                                          <p:spTgt spid="66"/>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69"/>
                                        </p:tgtEl>
                                        <p:attrNameLst>
                                          <p:attrName>style.visibility</p:attrName>
                                        </p:attrNameLst>
                                      </p:cBhvr>
                                      <p:to>
                                        <p:strVal val="visible"/>
                                      </p:to>
                                    </p:set>
                                    <p:anim calcmode="lin" valueType="num">
                                      <p:cBhvr additive="base">
                                        <p:cTn id="34" dur="500"/>
                                        <p:tgtEl>
                                          <p:spTgt spid="69"/>
                                        </p:tgtEl>
                                        <p:attrNameLst>
                                          <p:attrName>ppt_y</p:attrName>
                                        </p:attrNameLst>
                                      </p:cBhvr>
                                      <p:tavLst>
                                        <p:tav tm="0">
                                          <p:val>
                                            <p:strVal val="#ppt_y+#ppt_h*1.125000"/>
                                          </p:val>
                                        </p:tav>
                                        <p:tav tm="100000">
                                          <p:val>
                                            <p:strVal val="#ppt_y"/>
                                          </p:val>
                                        </p:tav>
                                      </p:tavLst>
                                    </p:anim>
                                    <p:animEffect transition="in" filter="wipe(up)">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래픽 4"/>
          <p:cNvPicPr>
            <a:picLocks noChangeAspect="1"/>
          </p:cNvPicPr>
          <p:nvPr/>
        </p:nvPicPr>
        <p:blipFill>
          <a:blip r:embed="rId3" cstate="screen">
            <a:extLst>
              <a:ext uri="{96DAC541-7B7A-43D3-8B79-37D633B846F1}">
                <asvg:svgBlip xmlns:asvg="http://schemas.microsoft.com/office/drawing/2016/SVG/main" r:embed="rId4"/>
              </a:ext>
            </a:extLst>
          </a:blip>
          <a:stretch>
            <a:fillRect/>
          </a:stretch>
        </p:blipFill>
        <p:spPr>
          <a:xfrm flipH="1">
            <a:off x="0" y="0"/>
            <a:ext cx="7546975" cy="3087370"/>
          </a:xfrm>
          <a:prstGeom prst="rect">
            <a:avLst/>
          </a:prstGeom>
        </p:spPr>
      </p:pic>
      <p:pic>
        <p:nvPicPr>
          <p:cNvPr id="4" name="그래픽 5"/>
          <p:cNvPicPr>
            <a:picLocks noChangeAspect="1"/>
          </p:cNvPicPr>
          <p:nvPr/>
        </p:nvPicPr>
        <p:blipFill>
          <a:blip r:embed="rId5" cstate="screen">
            <a:extLst>
              <a:ext uri="{96DAC541-7B7A-43D3-8B79-37D633B846F1}">
                <asvg:svgBlip xmlns:asvg="http://schemas.microsoft.com/office/drawing/2016/SVG/main" r:embed="rId6"/>
              </a:ext>
            </a:extLst>
          </a:blip>
          <a:stretch>
            <a:fillRect/>
          </a:stretch>
        </p:blipFill>
        <p:spPr>
          <a:xfrm flipH="1">
            <a:off x="6666557" y="5614925"/>
            <a:ext cx="5525442" cy="1243075"/>
          </a:xfrm>
          <a:prstGeom prst="rect">
            <a:avLst/>
          </a:prstGeom>
        </p:spPr>
      </p:pic>
      <p:pic>
        <p:nvPicPr>
          <p:cNvPr id="5" name="그래픽 6"/>
          <p:cNvPicPr>
            <a:picLocks noChangeAspect="1"/>
          </p:cNvPicPr>
          <p:nvPr/>
        </p:nvPicPr>
        <p:blipFill>
          <a:blip r:embed="rId7" cstate="screen">
            <a:extLst>
              <a:ext uri="{96DAC541-7B7A-43D3-8B79-37D633B846F1}">
                <asvg:svgBlip xmlns:asvg="http://schemas.microsoft.com/office/drawing/2016/SVG/main" r:embed="rId8"/>
              </a:ext>
            </a:extLst>
          </a:blip>
          <a:stretch>
            <a:fillRect/>
          </a:stretch>
        </p:blipFill>
        <p:spPr>
          <a:xfrm flipH="1" flipV="1">
            <a:off x="11131743" y="2048307"/>
            <a:ext cx="1060257" cy="2055359"/>
          </a:xfrm>
          <a:prstGeom prst="rect">
            <a:avLst/>
          </a:prstGeom>
        </p:spPr>
      </p:pic>
      <p:pic>
        <p:nvPicPr>
          <p:cNvPr id="7" name="그래픽 8"/>
          <p:cNvPicPr>
            <a:picLocks noChangeAspect="1"/>
          </p:cNvPicPr>
          <p:nvPr/>
        </p:nvPicPr>
        <p:blipFill>
          <a:blip r:embed="rId9" cstate="screen">
            <a:extLst>
              <a:ext uri="{96DAC541-7B7A-43D3-8B79-37D633B846F1}">
                <asvg:svgBlip xmlns:asvg="http://schemas.microsoft.com/office/drawing/2016/SVG/main" r:embed="rId10"/>
              </a:ext>
            </a:extLst>
          </a:blip>
          <a:stretch>
            <a:fillRect/>
          </a:stretch>
        </p:blipFill>
        <p:spPr>
          <a:xfrm>
            <a:off x="2537460" y="1177290"/>
            <a:ext cx="358140" cy="392430"/>
          </a:xfrm>
          <a:prstGeom prst="rect">
            <a:avLst/>
          </a:prstGeom>
        </p:spPr>
      </p:pic>
      <p:pic>
        <p:nvPicPr>
          <p:cNvPr id="8" name="그래픽 10"/>
          <p:cNvPicPr>
            <a:picLocks noChangeAspect="1"/>
          </p:cNvPicPr>
          <p:nvPr/>
        </p:nvPicPr>
        <p:blipFill>
          <a:blip r:embed="rId11" cstate="screen">
            <a:extLst>
              <a:ext uri="{96DAC541-7B7A-43D3-8B79-37D633B846F1}">
                <asvg:svgBlip xmlns:asvg="http://schemas.microsoft.com/office/drawing/2016/SVG/main" r:embed="rId12"/>
              </a:ext>
            </a:extLst>
          </a:blip>
          <a:stretch>
            <a:fillRect/>
          </a:stretch>
        </p:blipFill>
        <p:spPr>
          <a:xfrm>
            <a:off x="827313" y="3198495"/>
            <a:ext cx="219075" cy="219075"/>
          </a:xfrm>
          <a:prstGeom prst="rect">
            <a:avLst/>
          </a:prstGeom>
        </p:spPr>
      </p:pic>
      <p:pic>
        <p:nvPicPr>
          <p:cNvPr id="9" name="그래픽 13"/>
          <p:cNvPicPr>
            <a:picLocks noChangeAspect="1"/>
          </p:cNvPicPr>
          <p:nvPr/>
        </p:nvPicPr>
        <p:blipFill>
          <a:blip r:embed="rId9" cstate="screen">
            <a:extLst>
              <a:ext uri="{96DAC541-7B7A-43D3-8B79-37D633B846F1}">
                <asvg:svgBlip xmlns:asvg="http://schemas.microsoft.com/office/drawing/2016/SVG/main" r:embed="rId10"/>
              </a:ext>
            </a:extLst>
          </a:blip>
          <a:stretch>
            <a:fillRect/>
          </a:stretch>
        </p:blipFill>
        <p:spPr>
          <a:xfrm>
            <a:off x="11131477" y="5435408"/>
            <a:ext cx="443497" cy="443497"/>
          </a:xfrm>
          <a:prstGeom prst="rect">
            <a:avLst/>
          </a:prstGeom>
        </p:spPr>
      </p:pic>
      <p:sp>
        <p:nvSpPr>
          <p:cNvPr id="12" name="圆角矩形 11"/>
          <p:cNvSpPr/>
          <p:nvPr/>
        </p:nvSpPr>
        <p:spPr>
          <a:xfrm>
            <a:off x="5148722" y="4736744"/>
            <a:ext cx="2398253" cy="543339"/>
          </a:xfrm>
          <a:prstGeom prst="round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3" name="文本框 12"/>
          <p:cNvSpPr txBox="1"/>
          <p:nvPr/>
        </p:nvSpPr>
        <p:spPr>
          <a:xfrm>
            <a:off x="5313544" y="4824289"/>
            <a:ext cx="2067339" cy="368300"/>
          </a:xfrm>
          <a:prstGeom prst="rect">
            <a:avLst/>
          </a:prstGeom>
          <a:noFill/>
        </p:spPr>
        <p:txBody>
          <a:bodyPr wrap="square" rtlCol="0">
            <a:spAutoFit/>
          </a:bodyPr>
          <a:lstStyle/>
          <a:p>
            <a:pPr algn="dist"/>
            <a:r>
              <a:rPr kumimoji="1" lang="zh-CN" altLang="en-US" dirty="0">
                <a:solidFill>
                  <a:schemeClr val="bg1"/>
                </a:solidFill>
                <a:cs typeface="+mn-ea"/>
                <a:sym typeface="+mn-lt"/>
              </a:rPr>
              <a:t>汇报人：</a:t>
            </a:r>
            <a:r>
              <a:rPr kumimoji="1" lang="en-US" altLang="zh-CN" dirty="0">
                <a:solidFill>
                  <a:schemeClr val="bg1"/>
                </a:solidFill>
                <a:cs typeface="+mn-ea"/>
                <a:sym typeface="+mn-lt"/>
              </a:rPr>
              <a:t>G13</a:t>
            </a:r>
            <a:endParaRPr kumimoji="1" lang="zh-CN" altLang="en-US" dirty="0">
              <a:solidFill>
                <a:schemeClr val="bg1"/>
              </a:solidFill>
              <a:cs typeface="+mn-ea"/>
              <a:sym typeface="+mn-lt"/>
            </a:endParaRPr>
          </a:p>
        </p:txBody>
      </p:sp>
      <p:sp>
        <p:nvSpPr>
          <p:cNvPr id="15" name="文本框 14"/>
          <p:cNvSpPr txBox="1"/>
          <p:nvPr/>
        </p:nvSpPr>
        <p:spPr>
          <a:xfrm>
            <a:off x="2230120" y="2310765"/>
            <a:ext cx="8237220" cy="1106805"/>
          </a:xfrm>
          <a:prstGeom prst="rect">
            <a:avLst/>
          </a:prstGeom>
          <a:noFill/>
        </p:spPr>
        <p:txBody>
          <a:bodyPr wrap="square" rtlCol="0">
            <a:spAutoFit/>
          </a:bodyPr>
          <a:lstStyle/>
          <a:p>
            <a:pPr algn="dist"/>
            <a:r>
              <a:rPr kumimoji="1" lang="zh-CN" altLang="en-US" sz="6600">
                <a:solidFill>
                  <a:schemeClr val="tx1">
                    <a:lumMod val="75000"/>
                    <a:lumOff val="25000"/>
                  </a:schemeClr>
                </a:solidFill>
                <a:cs typeface="+mn-ea"/>
                <a:sym typeface="+mn-lt"/>
              </a:rPr>
              <a:t>非常感谢观看</a:t>
            </a:r>
            <a:endParaRPr kumimoji="1" lang="zh-CN" altLang="en-US" sz="6600" dirty="0">
              <a:solidFill>
                <a:schemeClr val="tx1">
                  <a:lumMod val="75000"/>
                  <a:lumOff val="25000"/>
                </a:schemeClr>
              </a:solidFill>
              <a:cs typeface="+mn-ea"/>
              <a:sym typeface="+mn-lt"/>
            </a:endParaRPr>
          </a:p>
        </p:txBody>
      </p:sp>
      <p:sp>
        <p:nvSpPr>
          <p:cNvPr id="16" name="文本框 15"/>
          <p:cNvSpPr txBox="1"/>
          <p:nvPr/>
        </p:nvSpPr>
        <p:spPr>
          <a:xfrm>
            <a:off x="1850052" y="3653594"/>
            <a:ext cx="8997356" cy="1064907"/>
          </a:xfrm>
          <a:prstGeom prst="rect">
            <a:avLst/>
          </a:prstGeom>
          <a:noFill/>
        </p:spPr>
        <p:txBody>
          <a:bodyPr wrap="square" rtlCol="0">
            <a:spAutoFit/>
          </a:bodyPr>
          <a:lstStyle/>
          <a:p>
            <a:pPr algn="ctr">
              <a:lnSpc>
                <a:spcPct val="140000"/>
              </a:lnSpc>
            </a:pPr>
            <a:r>
              <a:rPr lang="en-GB" altLang="zh-CN" sz="1200" dirty="0">
                <a:solidFill>
                  <a:srgbClr val="87888B"/>
                </a:solidFill>
                <a:cs typeface="+mn-ea"/>
                <a:sym typeface="+mn-lt"/>
              </a:rPr>
              <a:t>click here to enter text descriptions such as content introduction, data statistics, event analysis, summary and overview related to this subtitle or </a:t>
            </a:r>
            <a:r>
              <a:rPr lang="en-GB" altLang="zh-CN" sz="1200" dirty="0" err="1">
                <a:solidFill>
                  <a:srgbClr val="87888B"/>
                </a:solidFill>
                <a:cs typeface="+mn-ea"/>
                <a:sym typeface="+mn-lt"/>
              </a:rPr>
              <a:t>graph.click</a:t>
            </a:r>
            <a:r>
              <a:rPr lang="en-GB" altLang="zh-CN" sz="1200" dirty="0">
                <a:solidFill>
                  <a:srgbClr val="87888B"/>
                </a:solidFill>
                <a:cs typeface="+mn-ea"/>
                <a:sym typeface="+mn-lt"/>
              </a:rPr>
              <a:t> here to enter text descriptions such as content introduction, data statistics, event analysis, summary and overview related to this subtitle or graph.</a:t>
            </a:r>
          </a:p>
          <a:p>
            <a:pPr algn="ctr">
              <a:lnSpc>
                <a:spcPct val="120000"/>
              </a:lnSpc>
            </a:pPr>
            <a:endParaRPr lang="en-GB" altLang="zh-CN" sz="1200" dirty="0">
              <a:solidFill>
                <a:srgbClr val="87888B"/>
              </a:solidFill>
              <a:cs typeface="+mn-ea"/>
              <a:sym typeface="+mn-lt"/>
            </a:endParaRPr>
          </a:p>
        </p:txBody>
      </p:sp>
      <p:pic>
        <p:nvPicPr>
          <p:cNvPr id="17" name="그래픽 6"/>
          <p:cNvPicPr>
            <a:picLocks noChangeAspect="1"/>
          </p:cNvPicPr>
          <p:nvPr/>
        </p:nvPicPr>
        <p:blipFill>
          <a:blip r:embed="rId7" cstate="screen">
            <a:extLst>
              <a:ext uri="{96DAC541-7B7A-43D3-8B79-37D633B846F1}">
                <asvg:svgBlip xmlns:asvg="http://schemas.microsoft.com/office/drawing/2016/SVG/main" r:embed="rId8"/>
              </a:ext>
            </a:extLst>
          </a:blip>
          <a:stretch>
            <a:fillRect/>
          </a:stretch>
        </p:blipFill>
        <p:spPr>
          <a:xfrm flipV="1">
            <a:off x="0" y="4966335"/>
            <a:ext cx="824865" cy="15989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par>
                                <p:cTn id="20" presetID="9"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dissolve">
                                      <p:cBhvr>
                                        <p:cTn id="38" dur="500"/>
                                        <p:tgtEl>
                                          <p:spTgt spid="16"/>
                                        </p:tgtEl>
                                      </p:cBhvr>
                                    </p:animEffect>
                                  </p:childTnLst>
                                </p:cTn>
                              </p:par>
                              <p:par>
                                <p:cTn id="39" presetID="9"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래픽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901940" cy="3405505"/>
          </a:xfrm>
          <a:prstGeom prst="rect">
            <a:avLst/>
          </a:prstGeom>
        </p:spPr>
      </p:pic>
      <p:sp>
        <p:nvSpPr>
          <p:cNvPr id="3" name="자유형: 도형 5"/>
          <p:cNvSpPr/>
          <p:nvPr/>
        </p:nvSpPr>
        <p:spPr>
          <a:xfrm>
            <a:off x="8335645" y="6138545"/>
            <a:ext cx="3856355" cy="721995"/>
          </a:xfrm>
          <a:custGeom>
            <a:avLst/>
            <a:gdLst>
              <a:gd name="connsiteX0" fmla="*/ 5669 w 10159686"/>
              <a:gd name="connsiteY0" fmla="*/ 1777268 h 1782400"/>
              <a:gd name="connsiteX1" fmla="*/ 8429297 w 10159686"/>
              <a:gd name="connsiteY1" fmla="*/ 753830 h 1782400"/>
              <a:gd name="connsiteX2" fmla="*/ 10161281 w 10159686"/>
              <a:gd name="connsiteY2" fmla="*/ 924686 h 1782400"/>
              <a:gd name="connsiteX3" fmla="*/ 10161281 w 10159686"/>
              <a:gd name="connsiteY3" fmla="*/ 1777268 h 1782400"/>
              <a:gd name="connsiteX4" fmla="*/ 5669 w 10159686"/>
              <a:gd name="connsiteY4" fmla="*/ 1777268 h 178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686" h="1782400">
                <a:moveTo>
                  <a:pt x="5669" y="1777268"/>
                </a:moveTo>
                <a:cubicBezTo>
                  <a:pt x="1938046" y="-598928"/>
                  <a:pt x="6522128" y="-199755"/>
                  <a:pt x="8429297" y="753830"/>
                </a:cubicBezTo>
                <a:cubicBezTo>
                  <a:pt x="9044989" y="1061676"/>
                  <a:pt x="9637594" y="1065156"/>
                  <a:pt x="10161281" y="924686"/>
                </a:cubicBezTo>
                <a:lnTo>
                  <a:pt x="10161281" y="1777268"/>
                </a:lnTo>
                <a:lnTo>
                  <a:pt x="5669" y="1777268"/>
                </a:lnTo>
                <a:close/>
              </a:path>
            </a:pathLst>
          </a:custGeom>
          <a:solidFill>
            <a:srgbClr val="D6CACC"/>
          </a:solidFill>
          <a:ln w="8483" cap="flat">
            <a:noFill/>
            <a:prstDash val="solid"/>
            <a:miter/>
          </a:ln>
        </p:spPr>
        <p:txBody>
          <a:bodyPr rtlCol="0" anchor="ctr"/>
          <a:lstStyle/>
          <a:p>
            <a:endParaRPr lang="ko-KR" altLang="en-US">
              <a:cs typeface="+mn-ea"/>
              <a:sym typeface="+mn-lt"/>
            </a:endParaRPr>
          </a:p>
        </p:txBody>
      </p:sp>
      <p:sp>
        <p:nvSpPr>
          <p:cNvPr id="4" name="文本框 3"/>
          <p:cNvSpPr txBox="1"/>
          <p:nvPr/>
        </p:nvSpPr>
        <p:spPr>
          <a:xfrm>
            <a:off x="7767827" y="213005"/>
            <a:ext cx="1974215" cy="922020"/>
          </a:xfrm>
          <a:prstGeom prst="rect">
            <a:avLst/>
          </a:prstGeom>
          <a:noFill/>
        </p:spPr>
        <p:txBody>
          <a:bodyPr wrap="square" rtlCol="0">
            <a:spAutoFit/>
          </a:bodyPr>
          <a:lstStyle/>
          <a:p>
            <a:pPr algn="dist"/>
            <a:r>
              <a:rPr kumimoji="1" lang="zh-CN" altLang="en-US" sz="5400" dirty="0">
                <a:solidFill>
                  <a:schemeClr val="tx1">
                    <a:lumMod val="75000"/>
                    <a:lumOff val="25000"/>
                  </a:schemeClr>
                </a:solidFill>
                <a:cs typeface="+mn-ea"/>
                <a:sym typeface="+mn-lt"/>
              </a:rPr>
              <a:t>目录</a:t>
            </a:r>
            <a:r>
              <a:rPr kumimoji="1" lang="en-US" altLang="zh-CN" sz="5400" dirty="0">
                <a:solidFill>
                  <a:schemeClr val="tx1">
                    <a:lumMod val="75000"/>
                    <a:lumOff val="25000"/>
                  </a:schemeClr>
                </a:solidFill>
                <a:cs typeface="+mn-ea"/>
                <a:sym typeface="+mn-lt"/>
              </a:rPr>
              <a:t>/</a:t>
            </a:r>
          </a:p>
        </p:txBody>
      </p:sp>
      <p:sp>
        <p:nvSpPr>
          <p:cNvPr id="5" name="文本框 4"/>
          <p:cNvSpPr txBox="1"/>
          <p:nvPr/>
        </p:nvSpPr>
        <p:spPr>
          <a:xfrm>
            <a:off x="9562298" y="611805"/>
            <a:ext cx="2159566" cy="523220"/>
          </a:xfrm>
          <a:prstGeom prst="rect">
            <a:avLst/>
          </a:prstGeom>
          <a:noFill/>
        </p:spPr>
        <p:txBody>
          <a:bodyPr wrap="none" rtlCol="0">
            <a:spAutoFit/>
          </a:bodyPr>
          <a:lstStyle/>
          <a:p>
            <a:r>
              <a:rPr kumimoji="1" lang="en-US" altLang="zh-CN" sz="2800" dirty="0">
                <a:solidFill>
                  <a:schemeClr val="tx1">
                    <a:lumMod val="75000"/>
                    <a:lumOff val="25000"/>
                  </a:schemeClr>
                </a:solidFill>
                <a:cs typeface="+mn-ea"/>
                <a:sym typeface="+mn-lt"/>
              </a:rPr>
              <a:t>CONTENTS</a:t>
            </a:r>
            <a:endParaRPr kumimoji="1" lang="zh-CN" altLang="en-US" sz="2800" dirty="0">
              <a:solidFill>
                <a:schemeClr val="tx1">
                  <a:lumMod val="75000"/>
                  <a:lumOff val="25000"/>
                </a:schemeClr>
              </a:solidFill>
              <a:cs typeface="+mn-ea"/>
              <a:sym typeface="+mn-lt"/>
            </a:endParaRPr>
          </a:p>
        </p:txBody>
      </p:sp>
      <p:sp>
        <p:nvSpPr>
          <p:cNvPr id="8" name="文本框 7"/>
          <p:cNvSpPr txBox="1"/>
          <p:nvPr/>
        </p:nvSpPr>
        <p:spPr>
          <a:xfrm>
            <a:off x="4221653" y="4285747"/>
            <a:ext cx="1620957" cy="523220"/>
          </a:xfrm>
          <a:prstGeom prst="rect">
            <a:avLst/>
          </a:prstGeom>
          <a:noFill/>
        </p:spPr>
        <p:txBody>
          <a:bodyPr wrap="none" rtlCol="0">
            <a:spAutoFit/>
          </a:bodyPr>
          <a:lstStyle/>
          <a:p>
            <a:r>
              <a:rPr kumimoji="1" lang="zh-CN" altLang="en-US" sz="2800" dirty="0">
                <a:solidFill>
                  <a:schemeClr val="tx1">
                    <a:lumMod val="75000"/>
                    <a:lumOff val="25000"/>
                  </a:schemeClr>
                </a:solidFill>
                <a:cs typeface="+mn-ea"/>
                <a:sym typeface="+mn-lt"/>
              </a:rPr>
              <a:t>用户需求</a:t>
            </a:r>
          </a:p>
        </p:txBody>
      </p:sp>
      <p:grpSp>
        <p:nvGrpSpPr>
          <p:cNvPr id="15" name="组合 14"/>
          <p:cNvGrpSpPr/>
          <p:nvPr/>
        </p:nvGrpSpPr>
        <p:grpSpPr>
          <a:xfrm>
            <a:off x="4695739" y="3466198"/>
            <a:ext cx="662608" cy="662608"/>
            <a:chOff x="4443135" y="2843007"/>
            <a:chExt cx="662608" cy="662608"/>
          </a:xfrm>
        </p:grpSpPr>
        <p:sp>
          <p:nvSpPr>
            <p:cNvPr id="13" name="圆角矩形 12"/>
            <p:cNvSpPr/>
            <p:nvPr/>
          </p:nvSpPr>
          <p:spPr>
            <a:xfrm rot="2700000">
              <a:off x="4443135" y="2843007"/>
              <a:ext cx="662608" cy="662608"/>
            </a:xfrm>
            <a:prstGeom prst="roundRect">
              <a:avLst>
                <a:gd name="adj" fmla="val 32223"/>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4" name="文本框 13"/>
            <p:cNvSpPr txBox="1"/>
            <p:nvPr/>
          </p:nvSpPr>
          <p:spPr>
            <a:xfrm>
              <a:off x="4526614" y="2945774"/>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03</a:t>
              </a:r>
              <a:endParaRPr kumimoji="1" lang="zh-CN" altLang="en-US" sz="2400" dirty="0">
                <a:solidFill>
                  <a:schemeClr val="bg1"/>
                </a:solidFill>
                <a:cs typeface="+mn-ea"/>
                <a:sym typeface="+mn-lt"/>
              </a:endParaRPr>
            </a:p>
          </p:txBody>
        </p:sp>
      </p:grpSp>
      <p:sp>
        <p:nvSpPr>
          <p:cNvPr id="16" name="文本框 15"/>
          <p:cNvSpPr txBox="1"/>
          <p:nvPr/>
        </p:nvSpPr>
        <p:spPr>
          <a:xfrm>
            <a:off x="6217319" y="4298567"/>
            <a:ext cx="1620957" cy="523220"/>
          </a:xfrm>
          <a:prstGeom prst="rect">
            <a:avLst/>
          </a:prstGeom>
          <a:noFill/>
        </p:spPr>
        <p:txBody>
          <a:bodyPr wrap="none" rtlCol="0">
            <a:spAutoFit/>
          </a:bodyPr>
          <a:lstStyle/>
          <a:p>
            <a:r>
              <a:rPr kumimoji="1" lang="zh-CN" altLang="en-US" sz="2800" dirty="0">
                <a:solidFill>
                  <a:schemeClr val="tx1">
                    <a:lumMod val="75000"/>
                    <a:lumOff val="25000"/>
                  </a:schemeClr>
                </a:solidFill>
                <a:cs typeface="+mn-ea"/>
                <a:sym typeface="+mn-lt"/>
              </a:rPr>
              <a:t>界面原型</a:t>
            </a:r>
          </a:p>
        </p:txBody>
      </p:sp>
      <p:grpSp>
        <p:nvGrpSpPr>
          <p:cNvPr id="18" name="组合 17"/>
          <p:cNvGrpSpPr/>
          <p:nvPr/>
        </p:nvGrpSpPr>
        <p:grpSpPr>
          <a:xfrm>
            <a:off x="6696495" y="3454960"/>
            <a:ext cx="662608" cy="662608"/>
            <a:chOff x="4404994" y="2895785"/>
            <a:chExt cx="662608" cy="662608"/>
          </a:xfrm>
        </p:grpSpPr>
        <p:sp>
          <p:nvSpPr>
            <p:cNvPr id="19" name="圆角矩形 18"/>
            <p:cNvSpPr/>
            <p:nvPr/>
          </p:nvSpPr>
          <p:spPr>
            <a:xfrm rot="2700000">
              <a:off x="4404994" y="2895785"/>
              <a:ext cx="662608" cy="662608"/>
            </a:xfrm>
            <a:prstGeom prst="roundRect">
              <a:avLst>
                <a:gd name="adj" fmla="val 32223"/>
              </a:avLst>
            </a:prstGeom>
            <a:solidFill>
              <a:srgbClr val="D6C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文本框 19"/>
            <p:cNvSpPr txBox="1"/>
            <p:nvPr/>
          </p:nvSpPr>
          <p:spPr>
            <a:xfrm>
              <a:off x="4488473" y="2996257"/>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04</a:t>
              </a:r>
              <a:endParaRPr kumimoji="1" lang="zh-CN" altLang="en-US" sz="2400" dirty="0">
                <a:solidFill>
                  <a:schemeClr val="bg1"/>
                </a:solidFill>
                <a:cs typeface="+mn-ea"/>
                <a:sym typeface="+mn-lt"/>
              </a:endParaRPr>
            </a:p>
          </p:txBody>
        </p:sp>
      </p:grpSp>
      <p:sp>
        <p:nvSpPr>
          <p:cNvPr id="21" name="文本框 20"/>
          <p:cNvSpPr txBox="1"/>
          <p:nvPr/>
        </p:nvSpPr>
        <p:spPr>
          <a:xfrm>
            <a:off x="8197335" y="4285747"/>
            <a:ext cx="1620957" cy="523220"/>
          </a:xfrm>
          <a:prstGeom prst="rect">
            <a:avLst/>
          </a:prstGeom>
          <a:noFill/>
        </p:spPr>
        <p:txBody>
          <a:bodyPr wrap="none" rtlCol="0">
            <a:spAutoFit/>
          </a:bodyPr>
          <a:lstStyle/>
          <a:p>
            <a:r>
              <a:rPr kumimoji="1" lang="zh-CN" altLang="en-US" sz="2800" dirty="0">
                <a:solidFill>
                  <a:schemeClr val="tx1">
                    <a:lumMod val="75000"/>
                    <a:lumOff val="25000"/>
                  </a:schemeClr>
                </a:solidFill>
                <a:cs typeface="+mn-ea"/>
                <a:sym typeface="+mn-lt"/>
              </a:rPr>
              <a:t>数据字典</a:t>
            </a:r>
          </a:p>
        </p:txBody>
      </p:sp>
      <p:grpSp>
        <p:nvGrpSpPr>
          <p:cNvPr id="23" name="组合 22"/>
          <p:cNvGrpSpPr/>
          <p:nvPr/>
        </p:nvGrpSpPr>
        <p:grpSpPr>
          <a:xfrm>
            <a:off x="8676961" y="3466195"/>
            <a:ext cx="662608" cy="662608"/>
            <a:chOff x="4381507" y="2895785"/>
            <a:chExt cx="662608" cy="662608"/>
          </a:xfrm>
        </p:grpSpPr>
        <p:sp>
          <p:nvSpPr>
            <p:cNvPr id="24" name="圆角矩形 23"/>
            <p:cNvSpPr/>
            <p:nvPr/>
          </p:nvSpPr>
          <p:spPr>
            <a:xfrm rot="2700000">
              <a:off x="4381507" y="2895785"/>
              <a:ext cx="662608" cy="662608"/>
            </a:xfrm>
            <a:prstGeom prst="roundRect">
              <a:avLst>
                <a:gd name="adj" fmla="val 32223"/>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5" name="文本框 24"/>
            <p:cNvSpPr txBox="1"/>
            <p:nvPr/>
          </p:nvSpPr>
          <p:spPr>
            <a:xfrm>
              <a:off x="4464536" y="2996256"/>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05</a:t>
              </a:r>
              <a:endParaRPr kumimoji="1" lang="zh-CN" altLang="en-US" sz="2400" dirty="0">
                <a:solidFill>
                  <a:schemeClr val="bg1"/>
                </a:solidFill>
                <a:cs typeface="+mn-ea"/>
                <a:sym typeface="+mn-lt"/>
              </a:endParaRPr>
            </a:p>
          </p:txBody>
        </p:sp>
      </p:grpSp>
      <p:sp>
        <p:nvSpPr>
          <p:cNvPr id="26" name="文本框 25"/>
          <p:cNvSpPr txBox="1"/>
          <p:nvPr/>
        </p:nvSpPr>
        <p:spPr>
          <a:xfrm>
            <a:off x="10100907" y="4297817"/>
            <a:ext cx="1620957" cy="523220"/>
          </a:xfrm>
          <a:prstGeom prst="rect">
            <a:avLst/>
          </a:prstGeom>
          <a:noFill/>
        </p:spPr>
        <p:txBody>
          <a:bodyPr wrap="none" rtlCol="0">
            <a:spAutoFit/>
          </a:bodyPr>
          <a:lstStyle/>
          <a:p>
            <a:r>
              <a:rPr kumimoji="1" lang="zh-CN" altLang="en-US" sz="2800" dirty="0">
                <a:solidFill>
                  <a:schemeClr val="tx1">
                    <a:lumMod val="75000"/>
                    <a:lumOff val="25000"/>
                  </a:schemeClr>
                </a:solidFill>
                <a:cs typeface="+mn-ea"/>
                <a:sym typeface="+mn-lt"/>
              </a:rPr>
              <a:t>小组分工</a:t>
            </a:r>
          </a:p>
        </p:txBody>
      </p:sp>
      <p:grpSp>
        <p:nvGrpSpPr>
          <p:cNvPr id="28" name="组合 27"/>
          <p:cNvGrpSpPr/>
          <p:nvPr/>
        </p:nvGrpSpPr>
        <p:grpSpPr>
          <a:xfrm>
            <a:off x="10618988" y="3466196"/>
            <a:ext cx="662608" cy="662608"/>
            <a:chOff x="4404994" y="2895785"/>
            <a:chExt cx="662608" cy="662608"/>
          </a:xfrm>
        </p:grpSpPr>
        <p:sp>
          <p:nvSpPr>
            <p:cNvPr id="29" name="圆角矩形 28"/>
            <p:cNvSpPr/>
            <p:nvPr/>
          </p:nvSpPr>
          <p:spPr>
            <a:xfrm rot="2700000">
              <a:off x="4404994" y="2895785"/>
              <a:ext cx="662608" cy="662608"/>
            </a:xfrm>
            <a:prstGeom prst="roundRect">
              <a:avLst>
                <a:gd name="adj" fmla="val 32223"/>
              </a:avLst>
            </a:prstGeom>
            <a:solidFill>
              <a:srgbClr val="D6C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0" name="文本框 29"/>
            <p:cNvSpPr txBox="1"/>
            <p:nvPr/>
          </p:nvSpPr>
          <p:spPr>
            <a:xfrm>
              <a:off x="4488473" y="2996256"/>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06</a:t>
              </a:r>
              <a:endParaRPr kumimoji="1" lang="zh-CN" altLang="en-US" sz="2400" dirty="0">
                <a:solidFill>
                  <a:schemeClr val="bg1"/>
                </a:solidFill>
                <a:cs typeface="+mn-ea"/>
                <a:sym typeface="+mn-lt"/>
              </a:endParaRPr>
            </a:p>
          </p:txBody>
        </p:sp>
      </p:grpSp>
      <p:grpSp>
        <p:nvGrpSpPr>
          <p:cNvPr id="37" name="组合 36">
            <a:extLst>
              <a:ext uri="{FF2B5EF4-FFF2-40B4-BE49-F238E27FC236}">
                <a16:creationId xmlns:a16="http://schemas.microsoft.com/office/drawing/2014/main" id="{6159A326-786C-485D-A48C-EBBFD4FEE1F6}"/>
              </a:ext>
            </a:extLst>
          </p:cNvPr>
          <p:cNvGrpSpPr/>
          <p:nvPr/>
        </p:nvGrpSpPr>
        <p:grpSpPr>
          <a:xfrm>
            <a:off x="958507" y="3439853"/>
            <a:ext cx="662608" cy="662608"/>
            <a:chOff x="4443135" y="2843007"/>
            <a:chExt cx="662608" cy="662608"/>
          </a:xfrm>
        </p:grpSpPr>
        <p:sp>
          <p:nvSpPr>
            <p:cNvPr id="38" name="圆角矩形 12">
              <a:extLst>
                <a:ext uri="{FF2B5EF4-FFF2-40B4-BE49-F238E27FC236}">
                  <a16:creationId xmlns:a16="http://schemas.microsoft.com/office/drawing/2014/main" id="{3548F060-0DC9-4B9E-A216-097D5A2F6245}"/>
                </a:ext>
              </a:extLst>
            </p:cNvPr>
            <p:cNvSpPr/>
            <p:nvPr/>
          </p:nvSpPr>
          <p:spPr>
            <a:xfrm rot="2700000">
              <a:off x="4443135" y="2843007"/>
              <a:ext cx="662608" cy="662608"/>
            </a:xfrm>
            <a:prstGeom prst="roundRect">
              <a:avLst>
                <a:gd name="adj" fmla="val 32223"/>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9" name="文本框 38">
              <a:extLst>
                <a:ext uri="{FF2B5EF4-FFF2-40B4-BE49-F238E27FC236}">
                  <a16:creationId xmlns:a16="http://schemas.microsoft.com/office/drawing/2014/main" id="{62FA882C-EB21-4169-BCE6-6C4BC2AFB46A}"/>
                </a:ext>
              </a:extLst>
            </p:cNvPr>
            <p:cNvSpPr txBox="1"/>
            <p:nvPr/>
          </p:nvSpPr>
          <p:spPr>
            <a:xfrm>
              <a:off x="4526614" y="2945774"/>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01</a:t>
              </a:r>
              <a:endParaRPr kumimoji="1" lang="zh-CN" altLang="en-US" sz="2400" dirty="0">
                <a:solidFill>
                  <a:schemeClr val="bg1"/>
                </a:solidFill>
                <a:cs typeface="+mn-ea"/>
                <a:sym typeface="+mn-lt"/>
              </a:endParaRPr>
            </a:p>
          </p:txBody>
        </p:sp>
      </p:grpSp>
      <p:grpSp>
        <p:nvGrpSpPr>
          <p:cNvPr id="40" name="组合 39">
            <a:extLst>
              <a:ext uri="{FF2B5EF4-FFF2-40B4-BE49-F238E27FC236}">
                <a16:creationId xmlns:a16="http://schemas.microsoft.com/office/drawing/2014/main" id="{A25164A4-9977-4CAA-83D8-09B1EEC63171}"/>
              </a:ext>
            </a:extLst>
          </p:cNvPr>
          <p:cNvGrpSpPr/>
          <p:nvPr/>
        </p:nvGrpSpPr>
        <p:grpSpPr>
          <a:xfrm>
            <a:off x="2768952" y="3452496"/>
            <a:ext cx="662608" cy="662608"/>
            <a:chOff x="4404994" y="2895785"/>
            <a:chExt cx="662608" cy="662608"/>
          </a:xfrm>
        </p:grpSpPr>
        <p:sp>
          <p:nvSpPr>
            <p:cNvPr id="41" name="圆角矩形 18">
              <a:extLst>
                <a:ext uri="{FF2B5EF4-FFF2-40B4-BE49-F238E27FC236}">
                  <a16:creationId xmlns:a16="http://schemas.microsoft.com/office/drawing/2014/main" id="{36A9B4E1-4C81-46D3-8738-F98F6AC0A93F}"/>
                </a:ext>
              </a:extLst>
            </p:cNvPr>
            <p:cNvSpPr/>
            <p:nvPr/>
          </p:nvSpPr>
          <p:spPr>
            <a:xfrm rot="2700000">
              <a:off x="4404994" y="2895785"/>
              <a:ext cx="662608" cy="662608"/>
            </a:xfrm>
            <a:prstGeom prst="roundRect">
              <a:avLst>
                <a:gd name="adj" fmla="val 32223"/>
              </a:avLst>
            </a:prstGeom>
            <a:solidFill>
              <a:srgbClr val="D6C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2" name="文本框 41">
              <a:extLst>
                <a:ext uri="{FF2B5EF4-FFF2-40B4-BE49-F238E27FC236}">
                  <a16:creationId xmlns:a16="http://schemas.microsoft.com/office/drawing/2014/main" id="{77D76437-61BF-487E-9A85-413DA153FE19}"/>
                </a:ext>
              </a:extLst>
            </p:cNvPr>
            <p:cNvSpPr txBox="1"/>
            <p:nvPr/>
          </p:nvSpPr>
          <p:spPr>
            <a:xfrm>
              <a:off x="4488473" y="2996257"/>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02</a:t>
              </a:r>
              <a:endParaRPr kumimoji="1" lang="zh-CN" altLang="en-US" sz="2400" dirty="0">
                <a:solidFill>
                  <a:schemeClr val="bg1"/>
                </a:solidFill>
                <a:cs typeface="+mn-ea"/>
                <a:sym typeface="+mn-lt"/>
              </a:endParaRPr>
            </a:p>
          </p:txBody>
        </p:sp>
      </p:grpSp>
      <p:sp>
        <p:nvSpPr>
          <p:cNvPr id="9" name="文本框 8">
            <a:extLst>
              <a:ext uri="{FF2B5EF4-FFF2-40B4-BE49-F238E27FC236}">
                <a16:creationId xmlns:a16="http://schemas.microsoft.com/office/drawing/2014/main" id="{71EF5547-9CE3-40F1-A724-5F84FFC6B5C8}"/>
              </a:ext>
            </a:extLst>
          </p:cNvPr>
          <p:cNvSpPr txBox="1"/>
          <p:nvPr/>
        </p:nvSpPr>
        <p:spPr>
          <a:xfrm>
            <a:off x="821276" y="4300471"/>
            <a:ext cx="1620957" cy="523220"/>
          </a:xfrm>
          <a:prstGeom prst="rect">
            <a:avLst/>
          </a:prstGeom>
          <a:noFill/>
        </p:spPr>
        <p:txBody>
          <a:bodyPr wrap="square" rtlCol="0">
            <a:spAutoFit/>
          </a:bodyPr>
          <a:lstStyle/>
          <a:p>
            <a:r>
              <a:rPr lang="zh-CN" altLang="en-US" sz="2800" dirty="0">
                <a:solidFill>
                  <a:schemeClr val="tx1">
                    <a:lumMod val="75000"/>
                    <a:lumOff val="25000"/>
                  </a:schemeClr>
                </a:solidFill>
              </a:rPr>
              <a:t>引 言</a:t>
            </a:r>
          </a:p>
        </p:txBody>
      </p:sp>
      <p:sp>
        <p:nvSpPr>
          <p:cNvPr id="11" name="文本框 10">
            <a:extLst>
              <a:ext uri="{FF2B5EF4-FFF2-40B4-BE49-F238E27FC236}">
                <a16:creationId xmlns:a16="http://schemas.microsoft.com/office/drawing/2014/main" id="{8E428FE2-6070-44DE-B22D-5A4CD838737F}"/>
              </a:ext>
            </a:extLst>
          </p:cNvPr>
          <p:cNvSpPr txBox="1"/>
          <p:nvPr/>
        </p:nvSpPr>
        <p:spPr>
          <a:xfrm>
            <a:off x="2289776" y="4297817"/>
            <a:ext cx="1620957" cy="523220"/>
          </a:xfrm>
          <a:prstGeom prst="rect">
            <a:avLst/>
          </a:prstGeom>
          <a:noFill/>
        </p:spPr>
        <p:txBody>
          <a:bodyPr wrap="square" rtlCol="0">
            <a:spAutoFit/>
          </a:bodyPr>
          <a:lstStyle/>
          <a:p>
            <a:r>
              <a:rPr lang="zh-CN" altLang="en-US" sz="2800" dirty="0">
                <a:solidFill>
                  <a:schemeClr val="tx1">
                    <a:lumMod val="75000"/>
                    <a:lumOff val="25000"/>
                  </a:schemeClr>
                </a:solidFill>
              </a:rPr>
              <a:t>项目介绍</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F2022-C1B4-4226-8F78-D56010F6432E}"/>
              </a:ext>
            </a:extLst>
          </p:cNvPr>
          <p:cNvSpPr>
            <a:spLocks noGrp="1"/>
          </p:cNvSpPr>
          <p:nvPr>
            <p:ph type="title"/>
          </p:nvPr>
        </p:nvSpPr>
        <p:spPr>
          <a:xfrm>
            <a:off x="5317921" y="209725"/>
            <a:ext cx="1477161" cy="595619"/>
          </a:xfrm>
        </p:spPr>
        <p:txBody>
          <a:bodyPr/>
          <a:lstStyle/>
          <a:p>
            <a:r>
              <a:rPr lang="zh-CN" altLang="en-US" dirty="0"/>
              <a:t>引言</a:t>
            </a:r>
          </a:p>
        </p:txBody>
      </p:sp>
      <p:sp>
        <p:nvSpPr>
          <p:cNvPr id="3" name="内容占位符 2">
            <a:extLst>
              <a:ext uri="{FF2B5EF4-FFF2-40B4-BE49-F238E27FC236}">
                <a16:creationId xmlns:a16="http://schemas.microsoft.com/office/drawing/2014/main" id="{15BB0035-2E19-4B0B-B8CC-F3956FF52303}"/>
              </a:ext>
            </a:extLst>
          </p:cNvPr>
          <p:cNvSpPr>
            <a:spLocks noGrp="1"/>
          </p:cNvSpPr>
          <p:nvPr>
            <p:ph idx="1"/>
          </p:nvPr>
        </p:nvSpPr>
        <p:spPr>
          <a:xfrm>
            <a:off x="838199" y="805343"/>
            <a:ext cx="10436604" cy="5842932"/>
          </a:xfrm>
        </p:spPr>
        <p:txBody>
          <a:bodyPr/>
          <a:lstStyle/>
          <a:p>
            <a:pPr algn="just">
              <a:lnSpc>
                <a:spcPct val="173000"/>
              </a:lnSpc>
              <a:spcBef>
                <a:spcPts val="1300"/>
              </a:spcBef>
              <a:spcAft>
                <a:spcPts val="1300"/>
              </a:spcAft>
            </a:pP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1.1</a:t>
            </a:r>
            <a:r>
              <a:rPr lang="zh-CN" altLang="zh-CN" sz="1800" b="1" kern="100" dirty="0">
                <a:effectLst/>
                <a:latin typeface="黑体" panose="02010609060101010101" pitchFamily="49" charset="-122"/>
                <a:ea typeface="黑体" panose="02010609060101010101" pitchFamily="49" charset="-122"/>
                <a:cs typeface="Times New Roman" panose="02020603050405020304" pitchFamily="18" charset="0"/>
              </a:rPr>
              <a:t>目的</a:t>
            </a: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本文档的目的是详细地介绍</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Music Dream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所包含的需求，以便客户能够确认产品的确切需求以及开发人员能够根据需求设计编码，以下叙述将结合文字描述，</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ER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图，界面原型等来描述系统的功能，性能，用户界面。本文档的预期读者有客户（所有音游玩家），项目经理，开发人员以及跟该项目相关的其他竞争人员和无关人员。</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1.2</a:t>
            </a:r>
            <a:r>
              <a:rPr lang="zh-CN" altLang="zh-CN" sz="1800" b="1" kern="100" dirty="0">
                <a:effectLst/>
                <a:latin typeface="黑体" panose="02010609060101010101" pitchFamily="49" charset="-122"/>
                <a:ea typeface="黑体" panose="02010609060101010101" pitchFamily="49" charset="-122"/>
                <a:cs typeface="Times New Roman" panose="02020603050405020304" pitchFamily="18" charset="0"/>
              </a:rPr>
              <a:t>范围</a:t>
            </a: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本软件为音乐游戏，将做一个登录界面和游戏界面，目标为玩家的喜爱与游玩。</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1.3</a:t>
            </a:r>
            <a:r>
              <a:rPr lang="zh-CN" altLang="zh-CN" sz="1800" b="1" kern="100" dirty="0">
                <a:effectLst/>
                <a:latin typeface="黑体" panose="02010609060101010101" pitchFamily="49" charset="-122"/>
                <a:ea typeface="黑体" panose="02010609060101010101" pitchFamily="49" charset="-122"/>
                <a:cs typeface="Times New Roman" panose="02020603050405020304" pitchFamily="18" charset="0"/>
              </a:rPr>
              <a:t>定义</a:t>
            </a: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800" b="1" kern="100" dirty="0">
                <a:effectLst/>
                <a:latin typeface="黑体" panose="02010609060101010101" pitchFamily="49" charset="-122"/>
                <a:ea typeface="黑体" panose="02010609060101010101" pitchFamily="49" charset="-122"/>
                <a:cs typeface="Times New Roman" panose="02020603050405020304" pitchFamily="18" charset="0"/>
              </a:rPr>
              <a:t>简写和缩略语</a:t>
            </a: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开发人员</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开发本文档所介绍的产品的程序员。</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1.4</a:t>
            </a:r>
            <a:r>
              <a:rPr lang="zh-CN" altLang="zh-CN" sz="1800" b="1" kern="100" dirty="0">
                <a:effectLst/>
                <a:latin typeface="黑体" panose="02010609060101010101" pitchFamily="49" charset="-122"/>
                <a:ea typeface="黑体" panose="02010609060101010101" pitchFamily="49" charset="-122"/>
                <a:cs typeface="Times New Roman" panose="02020603050405020304" pitchFamily="18" charset="0"/>
              </a:rPr>
              <a:t>引用文件</a:t>
            </a: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计算机软件需求规格说明书（</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GB/T 9385-2008</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张海藩 牟永敏．《软件工程导论》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．第六版．北京：清华大学出版社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306048658"/>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6802A-CABF-40F4-AB1D-9B46687FCC95}"/>
              </a:ext>
            </a:extLst>
          </p:cNvPr>
          <p:cNvSpPr>
            <a:spLocks noGrp="1"/>
          </p:cNvSpPr>
          <p:nvPr>
            <p:ph type="title"/>
          </p:nvPr>
        </p:nvSpPr>
        <p:spPr>
          <a:xfrm>
            <a:off x="4845691" y="326704"/>
            <a:ext cx="2500618" cy="708666"/>
          </a:xfrm>
        </p:spPr>
        <p:txBody>
          <a:bodyPr/>
          <a:lstStyle/>
          <a:p>
            <a:r>
              <a:rPr lang="zh-CN" altLang="en-US" dirty="0"/>
              <a:t>项目介绍</a:t>
            </a:r>
          </a:p>
        </p:txBody>
      </p:sp>
      <p:sp>
        <p:nvSpPr>
          <p:cNvPr id="3" name="内容占位符 2">
            <a:extLst>
              <a:ext uri="{FF2B5EF4-FFF2-40B4-BE49-F238E27FC236}">
                <a16:creationId xmlns:a16="http://schemas.microsoft.com/office/drawing/2014/main" id="{8974E31C-7BAB-411D-BFFF-C04CD5CF9E33}"/>
              </a:ext>
            </a:extLst>
          </p:cNvPr>
          <p:cNvSpPr>
            <a:spLocks noGrp="1"/>
          </p:cNvSpPr>
          <p:nvPr>
            <p:ph idx="1"/>
          </p:nvPr>
        </p:nvSpPr>
        <p:spPr/>
        <p:txBody>
          <a:bodyPr/>
          <a:lstStyle/>
          <a:p>
            <a:pPr algn="just">
              <a:lnSpc>
                <a:spcPct val="173000"/>
              </a:lnSpc>
              <a:spcBef>
                <a:spcPts val="1300"/>
              </a:spcBef>
              <a:spcAft>
                <a:spcPts val="1300"/>
              </a:spcAft>
            </a:pPr>
            <a:r>
              <a:rPr lang="zh-CN" altLang="zh-CN" sz="1800" b="1" kern="100" dirty="0">
                <a:effectLst/>
                <a:latin typeface="黑体" panose="02010609060101010101" pitchFamily="49" charset="-122"/>
                <a:ea typeface="黑体" panose="02010609060101010101" pitchFamily="49" charset="-122"/>
                <a:cs typeface="黑体" panose="02010609060101010101" pitchFamily="49" charset="-122"/>
              </a:rPr>
              <a:t>游戏简介</a:t>
            </a:r>
          </a:p>
          <a:p>
            <a:pPr indent="3048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Sky Dream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》是一款冒险类型的音乐游戏，人们都很热爱音乐，传说，只要通过重重挑战，就可以到达音乐之城。玩家扮演的是一个不小心掉落地上的音乐之城原住民，根据路途上的提示，努力回家。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zh-CN" altLang="zh-CN" sz="1800" b="1" kern="100" dirty="0">
                <a:effectLst/>
                <a:latin typeface="黑体" panose="02010609060101010101" pitchFamily="49" charset="-122"/>
                <a:ea typeface="黑体" panose="02010609060101010101" pitchFamily="49" charset="-122"/>
                <a:cs typeface="黑体" panose="02010609060101010101" pitchFamily="49" charset="-122"/>
              </a:rPr>
              <a:t>游戏特色</a:t>
            </a:r>
          </a:p>
          <a:p>
            <a:pPr indent="3048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Sky Dream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》是一款以放松心情为主旨的音乐游戏，音乐游戏主要考的是你对节奏的把握，以及手指的反应和眼力。完成一首难度比较高的音乐时，会有一种成就感。而且在心情不好的时候弹一首会改变心情。所以《</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Sky Dream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》是一款健康绿色的游戏。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736246094"/>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F35F460-FDD4-4F92-805E-A8CAAFEACFE1}"/>
              </a:ext>
            </a:extLst>
          </p:cNvPr>
          <p:cNvSpPr>
            <a:spLocks noGrp="1"/>
          </p:cNvSpPr>
          <p:nvPr>
            <p:ph idx="1"/>
          </p:nvPr>
        </p:nvSpPr>
        <p:spPr>
          <a:xfrm>
            <a:off x="838200" y="365125"/>
            <a:ext cx="10503716" cy="4351338"/>
          </a:xfrm>
        </p:spPr>
        <p:txBody>
          <a:bodyPr/>
          <a:lstStyle/>
          <a:p>
            <a:pPr algn="just">
              <a:lnSpc>
                <a:spcPct val="173000"/>
              </a:lnSpc>
              <a:spcBef>
                <a:spcPts val="1300"/>
              </a:spcBef>
              <a:spcAft>
                <a:spcPts val="1300"/>
              </a:spcAft>
            </a:pPr>
            <a:r>
              <a:rPr lang="zh-CN" altLang="zh-CN" sz="1800" b="1" kern="100" dirty="0">
                <a:effectLst/>
                <a:latin typeface="黑体" panose="02010609060101010101" pitchFamily="49" charset="-122"/>
                <a:ea typeface="黑体" panose="02010609060101010101" pitchFamily="49" charset="-122"/>
                <a:cs typeface="黑体" panose="02010609060101010101" pitchFamily="49" charset="-122"/>
              </a:rPr>
              <a:t>游戏玩法定位</a:t>
            </a:r>
          </a:p>
          <a:p>
            <a:pPr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．游戏操作设定</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用手指触屏控制游戏人物的移动。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．游戏界面</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indent="3048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本游戏包括以下界面，游戏登录界面，游戏主界面，道具及仓储界面，好友界面，商品购买界面以及排行榜界面。</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．游戏规则</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用户玩家操控游戏主角进行移动跳跃，安全走完音乐时长并至少达到规定的通关分数则算通过；若撞到障碍物或者移动出界。则算不通过。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．角色属性</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8600"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4.1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移动速度：</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角色以一定速度为基本移动单位。在游戏中，移动的模式和速度不调整。一直处于自动的向前奔跑状态。</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8600"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4.2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角色的死亡：</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749783637"/>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773930" y="340360"/>
            <a:ext cx="2468245" cy="879475"/>
            <a:chOff x="3279" y="4178"/>
            <a:chExt cx="3887" cy="1385"/>
          </a:xfrm>
        </p:grpSpPr>
        <p:sp>
          <p:nvSpPr>
            <p:cNvPr id="2" name="文本框 1"/>
            <p:cNvSpPr txBox="1"/>
            <p:nvPr/>
          </p:nvSpPr>
          <p:spPr>
            <a:xfrm>
              <a:off x="3597" y="4178"/>
              <a:ext cx="3362" cy="7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9B97A6"/>
                  </a:solidFill>
                  <a:effectLst/>
                  <a:uLnTx/>
                  <a:uFillTx/>
                  <a:cs typeface="+mn-ea"/>
                  <a:sym typeface="+mn-lt"/>
                </a:rPr>
                <a:t>界面原型</a:t>
              </a:r>
            </a:p>
          </p:txBody>
        </p:sp>
        <p:sp>
          <p:nvSpPr>
            <p:cNvPr id="23" name="文本框 22"/>
            <p:cNvSpPr txBox="1"/>
            <p:nvPr/>
          </p:nvSpPr>
          <p:spPr>
            <a:xfrm>
              <a:off x="3279" y="4741"/>
              <a:ext cx="3887" cy="8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pic>
        <p:nvPicPr>
          <p:cNvPr id="4" name="图片 3">
            <a:extLst>
              <a:ext uri="{FF2B5EF4-FFF2-40B4-BE49-F238E27FC236}">
                <a16:creationId xmlns:a16="http://schemas.microsoft.com/office/drawing/2014/main" id="{F6BAA270-0340-46D5-B83D-191B3FCD2E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5251" y="1280417"/>
            <a:ext cx="8176706" cy="4921873"/>
          </a:xfrm>
          <a:prstGeom prst="rect">
            <a:avLst/>
          </a:prstGeom>
        </p:spPr>
      </p:pic>
      <p:sp>
        <p:nvSpPr>
          <p:cNvPr id="7" name="文本框 6">
            <a:extLst>
              <a:ext uri="{FF2B5EF4-FFF2-40B4-BE49-F238E27FC236}">
                <a16:creationId xmlns:a16="http://schemas.microsoft.com/office/drawing/2014/main" id="{85E2F8A4-1F0D-46B7-9768-8E53E0B7D632}"/>
              </a:ext>
            </a:extLst>
          </p:cNvPr>
          <p:cNvSpPr txBox="1"/>
          <p:nvPr/>
        </p:nvSpPr>
        <p:spPr>
          <a:xfrm rot="20593129">
            <a:off x="8655232" y="5741915"/>
            <a:ext cx="213487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9B97A6"/>
                </a:solidFill>
                <a:effectLst/>
                <a:uLnTx/>
                <a:uFillTx/>
                <a:cs typeface="+mn-ea"/>
                <a:sym typeface="+mn-lt"/>
              </a:rPr>
              <a:t>初版界面原型</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8D361984-3E4E-4C48-A55B-AD0FB77EA3FD}"/>
              </a:ext>
            </a:extLst>
          </p:cNvPr>
          <p:cNvSpPr/>
          <p:nvPr/>
        </p:nvSpPr>
        <p:spPr>
          <a:xfrm>
            <a:off x="0" y="3814894"/>
            <a:ext cx="12233275" cy="3079936"/>
          </a:xfrm>
          <a:prstGeom prst="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1 </a:t>
            </a:r>
            <a:endParaRPr lang="zh-CN" altLang="en-US" dirty="0">
              <a:cs typeface="+mn-ea"/>
              <a:sym typeface="+mn-lt"/>
            </a:endParaRPr>
          </a:p>
        </p:txBody>
      </p:sp>
      <p:grpSp>
        <p:nvGrpSpPr>
          <p:cNvPr id="2" name="组合 1"/>
          <p:cNvGrpSpPr/>
          <p:nvPr/>
        </p:nvGrpSpPr>
        <p:grpSpPr>
          <a:xfrm>
            <a:off x="4773930" y="340360"/>
            <a:ext cx="2468245" cy="879475"/>
            <a:chOff x="3279" y="4178"/>
            <a:chExt cx="3887" cy="1385"/>
          </a:xfrm>
        </p:grpSpPr>
        <p:sp>
          <p:nvSpPr>
            <p:cNvPr id="21" name="文本框 20"/>
            <p:cNvSpPr txBox="1"/>
            <p:nvPr/>
          </p:nvSpPr>
          <p:spPr>
            <a:xfrm>
              <a:off x="3597" y="4178"/>
              <a:ext cx="3362" cy="7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9B97A6"/>
                  </a:solidFill>
                  <a:effectLst/>
                  <a:uLnTx/>
                  <a:uFillTx/>
                  <a:cs typeface="+mn-ea"/>
                  <a:sym typeface="+mn-lt"/>
                </a:rPr>
                <a:t>用户需求</a:t>
              </a:r>
            </a:p>
          </p:txBody>
        </p:sp>
        <p:sp>
          <p:nvSpPr>
            <p:cNvPr id="23" name="文本框 22"/>
            <p:cNvSpPr txBox="1"/>
            <p:nvPr/>
          </p:nvSpPr>
          <p:spPr>
            <a:xfrm>
              <a:off x="3279" y="4741"/>
              <a:ext cx="3887" cy="8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grpSp>
        <p:nvGrpSpPr>
          <p:cNvPr id="5" name="ís1îḍê"/>
          <p:cNvGrpSpPr/>
          <p:nvPr/>
        </p:nvGrpSpPr>
        <p:grpSpPr>
          <a:xfrm>
            <a:off x="8773862" y="3447074"/>
            <a:ext cx="505508" cy="505508"/>
            <a:chOff x="3468286" y="2660314"/>
            <a:chExt cx="505508" cy="505508"/>
          </a:xfrm>
        </p:grpSpPr>
        <p:sp>
          <p:nvSpPr>
            <p:cNvPr id="24" name="íṥļîḋê"/>
            <p:cNvSpPr/>
            <p:nvPr/>
          </p:nvSpPr>
          <p:spPr bwMode="auto">
            <a:xfrm>
              <a:off x="3468286" y="2660314"/>
              <a:ext cx="505508" cy="505508"/>
            </a:xfrm>
            <a:prstGeom prst="ellipse">
              <a:avLst/>
            </a:prstGeom>
            <a:solidFill>
              <a:srgbClr val="D6CACC"/>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p>
              <a:pPr algn="ctr" defTabSz="914400"/>
              <a:endParaRPr lang="id-ID" sz="2000" b="1">
                <a:solidFill>
                  <a:schemeClr val="bg1"/>
                </a:solidFill>
                <a:cs typeface="+mn-ea"/>
                <a:sym typeface="+mn-lt"/>
              </a:endParaRPr>
            </a:p>
          </p:txBody>
        </p:sp>
        <p:sp>
          <p:nvSpPr>
            <p:cNvPr id="25" name="ïšliḑè"/>
            <p:cNvSpPr/>
            <p:nvPr/>
          </p:nvSpPr>
          <p:spPr bwMode="auto">
            <a:xfrm>
              <a:off x="3584544" y="2800924"/>
              <a:ext cx="272992" cy="224288"/>
            </a:xfrm>
            <a:custGeom>
              <a:avLst/>
              <a:gdLst>
                <a:gd name="connsiteX0" fmla="*/ 222151 w 545926"/>
                <a:gd name="connsiteY0" fmla="*/ 368293 h 448527"/>
                <a:gd name="connsiteX1" fmla="*/ 322563 w 545926"/>
                <a:gd name="connsiteY1" fmla="*/ 368293 h 448527"/>
                <a:gd name="connsiteX2" fmla="*/ 341211 w 545926"/>
                <a:gd name="connsiteY2" fmla="*/ 398409 h 448527"/>
                <a:gd name="connsiteX3" fmla="*/ 203503 w 545926"/>
                <a:gd name="connsiteY3" fmla="*/ 398409 h 448527"/>
                <a:gd name="connsiteX4" fmla="*/ 120198 w 545926"/>
                <a:gd name="connsiteY4" fmla="*/ 305227 h 448527"/>
                <a:gd name="connsiteX5" fmla="*/ 80012 w 545926"/>
                <a:gd name="connsiteY5" fmla="*/ 328155 h 448527"/>
                <a:gd name="connsiteX6" fmla="*/ 39827 w 545926"/>
                <a:gd name="connsiteY6" fmla="*/ 404104 h 448527"/>
                <a:gd name="connsiteX7" fmla="*/ 38391 w 545926"/>
                <a:gd name="connsiteY7" fmla="*/ 409836 h 448527"/>
                <a:gd name="connsiteX8" fmla="*/ 42697 w 545926"/>
                <a:gd name="connsiteY8" fmla="*/ 409836 h 448527"/>
                <a:gd name="connsiteX9" fmla="*/ 501962 w 545926"/>
                <a:gd name="connsiteY9" fmla="*/ 409836 h 448527"/>
                <a:gd name="connsiteX10" fmla="*/ 507703 w 545926"/>
                <a:gd name="connsiteY10" fmla="*/ 409836 h 448527"/>
                <a:gd name="connsiteX11" fmla="*/ 506267 w 545926"/>
                <a:gd name="connsiteY11" fmla="*/ 404104 h 448527"/>
                <a:gd name="connsiteX12" fmla="*/ 464647 w 545926"/>
                <a:gd name="connsiteY12" fmla="*/ 328155 h 448527"/>
                <a:gd name="connsiteX13" fmla="*/ 425896 w 545926"/>
                <a:gd name="connsiteY13" fmla="*/ 305227 h 448527"/>
                <a:gd name="connsiteX14" fmla="*/ 180484 w 545926"/>
                <a:gd name="connsiteY14" fmla="*/ 235119 h 448527"/>
                <a:gd name="connsiteX15" fmla="*/ 177613 w 545926"/>
                <a:gd name="connsiteY15" fmla="*/ 236552 h 448527"/>
                <a:gd name="connsiteX16" fmla="*/ 177613 w 545926"/>
                <a:gd name="connsiteY16" fmla="*/ 246585 h 448527"/>
                <a:gd name="connsiteX17" fmla="*/ 180484 w 545926"/>
                <a:gd name="connsiteY17" fmla="*/ 249452 h 448527"/>
                <a:gd name="connsiteX18" fmla="*/ 418707 w 545926"/>
                <a:gd name="connsiteY18" fmla="*/ 249452 h 448527"/>
                <a:gd name="connsiteX19" fmla="*/ 421577 w 545926"/>
                <a:gd name="connsiteY19" fmla="*/ 246585 h 448527"/>
                <a:gd name="connsiteX20" fmla="*/ 421577 w 545926"/>
                <a:gd name="connsiteY20" fmla="*/ 236552 h 448527"/>
                <a:gd name="connsiteX21" fmla="*/ 418707 w 545926"/>
                <a:gd name="connsiteY21" fmla="*/ 235119 h 448527"/>
                <a:gd name="connsiteX22" fmla="*/ 127386 w 545926"/>
                <a:gd name="connsiteY22" fmla="*/ 235119 h 448527"/>
                <a:gd name="connsiteX23" fmla="*/ 123080 w 545926"/>
                <a:gd name="connsiteY23" fmla="*/ 236552 h 448527"/>
                <a:gd name="connsiteX24" fmla="*/ 123080 w 545926"/>
                <a:gd name="connsiteY24" fmla="*/ 246585 h 448527"/>
                <a:gd name="connsiteX25" fmla="*/ 127386 w 545926"/>
                <a:gd name="connsiteY25" fmla="*/ 249452 h 448527"/>
                <a:gd name="connsiteX26" fmla="*/ 154652 w 545926"/>
                <a:gd name="connsiteY26" fmla="*/ 249452 h 448527"/>
                <a:gd name="connsiteX27" fmla="*/ 157522 w 545926"/>
                <a:gd name="connsiteY27" fmla="*/ 246585 h 448527"/>
                <a:gd name="connsiteX28" fmla="*/ 157522 w 545926"/>
                <a:gd name="connsiteY28" fmla="*/ 236552 h 448527"/>
                <a:gd name="connsiteX29" fmla="*/ 154652 w 545926"/>
                <a:gd name="connsiteY29" fmla="*/ 235119 h 448527"/>
                <a:gd name="connsiteX30" fmla="*/ 110165 w 545926"/>
                <a:gd name="connsiteY30" fmla="*/ 47359 h 448527"/>
                <a:gd name="connsiteX31" fmla="*/ 435928 w 545926"/>
                <a:gd name="connsiteY31" fmla="*/ 47359 h 448527"/>
                <a:gd name="connsiteX32" fmla="*/ 435928 w 545926"/>
                <a:gd name="connsiteY32" fmla="*/ 255185 h 448527"/>
                <a:gd name="connsiteX33" fmla="*/ 110165 w 545926"/>
                <a:gd name="connsiteY33" fmla="*/ 255185 h 448527"/>
                <a:gd name="connsiteX34" fmla="*/ 120198 w 545926"/>
                <a:gd name="connsiteY34" fmla="*/ 37258 h 448527"/>
                <a:gd name="connsiteX35" fmla="*/ 100105 w 545926"/>
                <a:gd name="connsiteY35" fmla="*/ 57320 h 448527"/>
                <a:gd name="connsiteX36" fmla="*/ 100105 w 545926"/>
                <a:gd name="connsiteY36" fmla="*/ 247908 h 448527"/>
                <a:gd name="connsiteX37" fmla="*/ 120198 w 545926"/>
                <a:gd name="connsiteY37" fmla="*/ 266537 h 448527"/>
                <a:gd name="connsiteX38" fmla="*/ 425896 w 545926"/>
                <a:gd name="connsiteY38" fmla="*/ 266537 h 448527"/>
                <a:gd name="connsiteX39" fmla="*/ 444554 w 545926"/>
                <a:gd name="connsiteY39" fmla="*/ 247908 h 448527"/>
                <a:gd name="connsiteX40" fmla="*/ 444554 w 545926"/>
                <a:gd name="connsiteY40" fmla="*/ 57320 h 448527"/>
                <a:gd name="connsiteX41" fmla="*/ 425896 w 545926"/>
                <a:gd name="connsiteY41" fmla="*/ 37258 h 448527"/>
                <a:gd name="connsiteX42" fmla="*/ 120198 w 545926"/>
                <a:gd name="connsiteY42" fmla="*/ 0 h 448527"/>
                <a:gd name="connsiteX43" fmla="*/ 425896 w 545926"/>
                <a:gd name="connsiteY43" fmla="*/ 0 h 448527"/>
                <a:gd name="connsiteX44" fmla="*/ 483304 w 545926"/>
                <a:gd name="connsiteY44" fmla="*/ 57320 h 448527"/>
                <a:gd name="connsiteX45" fmla="*/ 483304 w 545926"/>
                <a:gd name="connsiteY45" fmla="*/ 247908 h 448527"/>
                <a:gd name="connsiteX46" fmla="*/ 471823 w 545926"/>
                <a:gd name="connsiteY46" fmla="*/ 282300 h 448527"/>
                <a:gd name="connsiteX47" fmla="*/ 499091 w 545926"/>
                <a:gd name="connsiteY47" fmla="*/ 310959 h 448527"/>
                <a:gd name="connsiteX48" fmla="*/ 539277 w 545926"/>
                <a:gd name="connsiteY48" fmla="*/ 386908 h 448527"/>
                <a:gd name="connsiteX49" fmla="*/ 540712 w 545926"/>
                <a:gd name="connsiteY49" fmla="*/ 429898 h 448527"/>
                <a:gd name="connsiteX50" fmla="*/ 501962 w 545926"/>
                <a:gd name="connsiteY50" fmla="*/ 448527 h 448527"/>
                <a:gd name="connsiteX51" fmla="*/ 42697 w 545926"/>
                <a:gd name="connsiteY51" fmla="*/ 448527 h 448527"/>
                <a:gd name="connsiteX52" fmla="*/ 5382 w 545926"/>
                <a:gd name="connsiteY52" fmla="*/ 429898 h 448527"/>
                <a:gd name="connsiteX53" fmla="*/ 5382 w 545926"/>
                <a:gd name="connsiteY53" fmla="*/ 386908 h 448527"/>
                <a:gd name="connsiteX54" fmla="*/ 47003 w 545926"/>
                <a:gd name="connsiteY54" fmla="*/ 310959 h 448527"/>
                <a:gd name="connsiteX55" fmla="*/ 74271 w 545926"/>
                <a:gd name="connsiteY55" fmla="*/ 282300 h 448527"/>
                <a:gd name="connsiteX56" fmla="*/ 62790 w 545926"/>
                <a:gd name="connsiteY56" fmla="*/ 247908 h 448527"/>
                <a:gd name="connsiteX57" fmla="*/ 62790 w 545926"/>
                <a:gd name="connsiteY57" fmla="*/ 57320 h 448527"/>
                <a:gd name="connsiteX58" fmla="*/ 120198 w 545926"/>
                <a:gd name="connsiteY58" fmla="*/ 0 h 44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45926" h="448527">
                  <a:moveTo>
                    <a:pt x="222151" y="368293"/>
                  </a:moveTo>
                  <a:lnTo>
                    <a:pt x="322563" y="368293"/>
                  </a:lnTo>
                  <a:lnTo>
                    <a:pt x="341211" y="398409"/>
                  </a:lnTo>
                  <a:lnTo>
                    <a:pt x="203503" y="398409"/>
                  </a:lnTo>
                  <a:close/>
                  <a:moveTo>
                    <a:pt x="120198" y="305227"/>
                  </a:moveTo>
                  <a:cubicBezTo>
                    <a:pt x="105846" y="305227"/>
                    <a:pt x="87188" y="316691"/>
                    <a:pt x="80012" y="328155"/>
                  </a:cubicBezTo>
                  <a:lnTo>
                    <a:pt x="39827" y="404104"/>
                  </a:lnTo>
                  <a:cubicBezTo>
                    <a:pt x="38391" y="406970"/>
                    <a:pt x="38391" y="408403"/>
                    <a:pt x="38391" y="409836"/>
                  </a:cubicBezTo>
                  <a:cubicBezTo>
                    <a:pt x="38391" y="409836"/>
                    <a:pt x="39827" y="409836"/>
                    <a:pt x="42697" y="409836"/>
                  </a:cubicBezTo>
                  <a:lnTo>
                    <a:pt x="501962" y="409836"/>
                  </a:lnTo>
                  <a:cubicBezTo>
                    <a:pt x="504832" y="409836"/>
                    <a:pt x="507703" y="409836"/>
                    <a:pt x="507703" y="409836"/>
                  </a:cubicBezTo>
                  <a:cubicBezTo>
                    <a:pt x="507703" y="408403"/>
                    <a:pt x="507703" y="406970"/>
                    <a:pt x="506267" y="404104"/>
                  </a:cubicBezTo>
                  <a:lnTo>
                    <a:pt x="464647" y="328155"/>
                  </a:lnTo>
                  <a:cubicBezTo>
                    <a:pt x="458906" y="316691"/>
                    <a:pt x="440248" y="305227"/>
                    <a:pt x="425896" y="305227"/>
                  </a:cubicBezTo>
                  <a:close/>
                  <a:moveTo>
                    <a:pt x="180484" y="235119"/>
                  </a:moveTo>
                  <a:cubicBezTo>
                    <a:pt x="179049" y="235119"/>
                    <a:pt x="177613" y="236552"/>
                    <a:pt x="177613" y="236552"/>
                  </a:cubicBezTo>
                  <a:lnTo>
                    <a:pt x="177613" y="246585"/>
                  </a:lnTo>
                  <a:cubicBezTo>
                    <a:pt x="177613" y="248018"/>
                    <a:pt x="179049" y="249452"/>
                    <a:pt x="180484" y="249452"/>
                  </a:cubicBezTo>
                  <a:lnTo>
                    <a:pt x="418707" y="249452"/>
                  </a:lnTo>
                  <a:cubicBezTo>
                    <a:pt x="420142" y="249452"/>
                    <a:pt x="421577" y="248018"/>
                    <a:pt x="421577" y="246585"/>
                  </a:cubicBezTo>
                  <a:lnTo>
                    <a:pt x="421577" y="236552"/>
                  </a:lnTo>
                  <a:cubicBezTo>
                    <a:pt x="421577" y="236552"/>
                    <a:pt x="420142" y="235119"/>
                    <a:pt x="418707" y="235119"/>
                  </a:cubicBezTo>
                  <a:close/>
                  <a:moveTo>
                    <a:pt x="127386" y="235119"/>
                  </a:moveTo>
                  <a:cubicBezTo>
                    <a:pt x="124516" y="235119"/>
                    <a:pt x="123080" y="236552"/>
                    <a:pt x="123080" y="236552"/>
                  </a:cubicBezTo>
                  <a:lnTo>
                    <a:pt x="123080" y="246585"/>
                  </a:lnTo>
                  <a:cubicBezTo>
                    <a:pt x="123080" y="248018"/>
                    <a:pt x="124516" y="249452"/>
                    <a:pt x="127386" y="249452"/>
                  </a:cubicBezTo>
                  <a:lnTo>
                    <a:pt x="154652" y="249452"/>
                  </a:lnTo>
                  <a:cubicBezTo>
                    <a:pt x="156087" y="249452"/>
                    <a:pt x="157522" y="248018"/>
                    <a:pt x="157522" y="246585"/>
                  </a:cubicBezTo>
                  <a:lnTo>
                    <a:pt x="157522" y="236552"/>
                  </a:lnTo>
                  <a:cubicBezTo>
                    <a:pt x="157522" y="236552"/>
                    <a:pt x="156087" y="235119"/>
                    <a:pt x="154652" y="235119"/>
                  </a:cubicBezTo>
                  <a:close/>
                  <a:moveTo>
                    <a:pt x="110165" y="47359"/>
                  </a:moveTo>
                  <a:lnTo>
                    <a:pt x="435928" y="47359"/>
                  </a:lnTo>
                  <a:lnTo>
                    <a:pt x="435928" y="255185"/>
                  </a:lnTo>
                  <a:lnTo>
                    <a:pt x="110165" y="255185"/>
                  </a:lnTo>
                  <a:close/>
                  <a:moveTo>
                    <a:pt x="120198" y="37258"/>
                  </a:moveTo>
                  <a:cubicBezTo>
                    <a:pt x="108716" y="37258"/>
                    <a:pt x="100105" y="45856"/>
                    <a:pt x="100105" y="57320"/>
                  </a:cubicBezTo>
                  <a:lnTo>
                    <a:pt x="100105" y="247908"/>
                  </a:lnTo>
                  <a:cubicBezTo>
                    <a:pt x="100105" y="257939"/>
                    <a:pt x="108716" y="266537"/>
                    <a:pt x="120198" y="266537"/>
                  </a:cubicBezTo>
                  <a:lnTo>
                    <a:pt x="425896" y="266537"/>
                  </a:lnTo>
                  <a:cubicBezTo>
                    <a:pt x="435943" y="266537"/>
                    <a:pt x="444554" y="257939"/>
                    <a:pt x="444554" y="247908"/>
                  </a:cubicBezTo>
                  <a:lnTo>
                    <a:pt x="444554" y="57320"/>
                  </a:lnTo>
                  <a:cubicBezTo>
                    <a:pt x="444554" y="45856"/>
                    <a:pt x="435943" y="37258"/>
                    <a:pt x="425896" y="37258"/>
                  </a:cubicBezTo>
                  <a:close/>
                  <a:moveTo>
                    <a:pt x="120198" y="0"/>
                  </a:moveTo>
                  <a:lnTo>
                    <a:pt x="425896" y="0"/>
                  </a:lnTo>
                  <a:cubicBezTo>
                    <a:pt x="457471" y="0"/>
                    <a:pt x="483304" y="25794"/>
                    <a:pt x="483304" y="57320"/>
                  </a:cubicBezTo>
                  <a:lnTo>
                    <a:pt x="483304" y="247908"/>
                  </a:lnTo>
                  <a:cubicBezTo>
                    <a:pt x="483304" y="260805"/>
                    <a:pt x="478999" y="272269"/>
                    <a:pt x="471823" y="282300"/>
                  </a:cubicBezTo>
                  <a:cubicBezTo>
                    <a:pt x="483304" y="289465"/>
                    <a:pt x="493351" y="299496"/>
                    <a:pt x="499091" y="310959"/>
                  </a:cubicBezTo>
                  <a:lnTo>
                    <a:pt x="539277" y="386908"/>
                  </a:lnTo>
                  <a:cubicBezTo>
                    <a:pt x="547888" y="401238"/>
                    <a:pt x="547888" y="417001"/>
                    <a:pt x="540712" y="429898"/>
                  </a:cubicBezTo>
                  <a:cubicBezTo>
                    <a:pt x="533536" y="441362"/>
                    <a:pt x="519184" y="448527"/>
                    <a:pt x="501962" y="448527"/>
                  </a:cubicBezTo>
                  <a:lnTo>
                    <a:pt x="42697" y="448527"/>
                  </a:lnTo>
                  <a:cubicBezTo>
                    <a:pt x="25475" y="448527"/>
                    <a:pt x="12558" y="441362"/>
                    <a:pt x="5382" y="429898"/>
                  </a:cubicBezTo>
                  <a:cubicBezTo>
                    <a:pt x="-1794" y="417001"/>
                    <a:pt x="-1794" y="401238"/>
                    <a:pt x="5382" y="386908"/>
                  </a:cubicBezTo>
                  <a:lnTo>
                    <a:pt x="47003" y="310959"/>
                  </a:lnTo>
                  <a:cubicBezTo>
                    <a:pt x="52743" y="299496"/>
                    <a:pt x="62790" y="289465"/>
                    <a:pt x="74271" y="282300"/>
                  </a:cubicBezTo>
                  <a:cubicBezTo>
                    <a:pt x="67095" y="272269"/>
                    <a:pt x="62790" y="260805"/>
                    <a:pt x="62790" y="247908"/>
                  </a:cubicBezTo>
                  <a:lnTo>
                    <a:pt x="62790" y="57320"/>
                  </a:lnTo>
                  <a:cubicBezTo>
                    <a:pt x="62790" y="25794"/>
                    <a:pt x="88623" y="0"/>
                    <a:pt x="120198" y="0"/>
                  </a:cubicBezTo>
                  <a:close/>
                </a:path>
              </a:pathLst>
            </a:custGeom>
            <a:solidFill>
              <a:schemeClr val="bg1"/>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id-ID" sz="2000" b="1">
                <a:solidFill>
                  <a:schemeClr val="bg1"/>
                </a:solidFill>
                <a:cs typeface="+mn-ea"/>
                <a:sym typeface="+mn-lt"/>
              </a:endParaRPr>
            </a:p>
          </p:txBody>
        </p:sp>
      </p:grpSp>
      <p:sp>
        <p:nvSpPr>
          <p:cNvPr id="36" name="îṡļîdé"/>
          <p:cNvSpPr txBox="1"/>
          <p:nvPr/>
        </p:nvSpPr>
        <p:spPr>
          <a:xfrm>
            <a:off x="609579" y="4064072"/>
            <a:ext cx="2373357" cy="446086"/>
          </a:xfrm>
          <a:prstGeom prst="roundRect">
            <a:avLst>
              <a:gd name="adj" fmla="val 50000"/>
            </a:avLst>
          </a:prstGeom>
          <a:noFill/>
          <a:ln>
            <a:solidFill>
              <a:schemeClr val="bg1">
                <a:lumMod val="75000"/>
              </a:schemeClr>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400" b="1" dirty="0">
                <a:cs typeface="+mn-ea"/>
                <a:sym typeface="+mn-lt"/>
              </a:rPr>
              <a:t> </a:t>
            </a:r>
            <a:r>
              <a:rPr lang="en-US" altLang="zh-CN" sz="1400" b="1" dirty="0">
                <a:solidFill>
                  <a:schemeClr val="bg1"/>
                </a:solidFill>
                <a:cs typeface="+mn-ea"/>
                <a:sym typeface="+mn-lt"/>
              </a:rPr>
              <a:t>01</a:t>
            </a:r>
            <a:endParaRPr lang="id-ID" sz="1400" b="1" dirty="0">
              <a:solidFill>
                <a:schemeClr val="bg1"/>
              </a:solidFill>
              <a:cs typeface="+mn-ea"/>
              <a:sym typeface="+mn-lt"/>
            </a:endParaRPr>
          </a:p>
        </p:txBody>
      </p:sp>
      <p:sp>
        <p:nvSpPr>
          <p:cNvPr id="40" name="iṧľiḓe"/>
          <p:cNvSpPr txBox="1"/>
          <p:nvPr/>
        </p:nvSpPr>
        <p:spPr>
          <a:xfrm>
            <a:off x="3494495" y="4064072"/>
            <a:ext cx="2373357" cy="446086"/>
          </a:xfrm>
          <a:prstGeom prst="roundRect">
            <a:avLst>
              <a:gd name="adj" fmla="val 50000"/>
            </a:avLst>
          </a:prstGeom>
          <a:noFill/>
          <a:ln>
            <a:solidFill>
              <a:schemeClr val="bg1">
                <a:lumMod val="75000"/>
              </a:schemeClr>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400" b="1" dirty="0">
                <a:solidFill>
                  <a:schemeClr val="bg1"/>
                </a:solidFill>
                <a:cs typeface="+mn-ea"/>
                <a:sym typeface="+mn-lt"/>
              </a:rPr>
              <a:t>02</a:t>
            </a:r>
            <a:endParaRPr lang="id-ID" sz="1400" b="1" dirty="0">
              <a:solidFill>
                <a:schemeClr val="bg1"/>
              </a:solidFill>
              <a:cs typeface="+mn-ea"/>
              <a:sym typeface="+mn-lt"/>
            </a:endParaRPr>
          </a:p>
        </p:txBody>
      </p:sp>
      <p:sp>
        <p:nvSpPr>
          <p:cNvPr id="41" name="îşľîḓê"/>
          <p:cNvSpPr txBox="1"/>
          <p:nvPr/>
        </p:nvSpPr>
        <p:spPr>
          <a:xfrm>
            <a:off x="6448212" y="4057905"/>
            <a:ext cx="2373357" cy="446086"/>
          </a:xfrm>
          <a:prstGeom prst="roundRect">
            <a:avLst>
              <a:gd name="adj" fmla="val 50000"/>
            </a:avLst>
          </a:prstGeom>
          <a:noFill/>
          <a:ln>
            <a:solidFill>
              <a:schemeClr val="bg1">
                <a:lumMod val="75000"/>
              </a:schemeClr>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400" b="1" dirty="0">
                <a:solidFill>
                  <a:schemeClr val="bg1"/>
                </a:solidFill>
                <a:cs typeface="+mn-ea"/>
                <a:sym typeface="+mn-lt"/>
              </a:rPr>
              <a:t>01</a:t>
            </a:r>
            <a:endParaRPr lang="id-ID" sz="1400" b="1" dirty="0">
              <a:solidFill>
                <a:schemeClr val="bg1"/>
              </a:solidFill>
              <a:cs typeface="+mn-ea"/>
              <a:sym typeface="+mn-lt"/>
            </a:endParaRPr>
          </a:p>
        </p:txBody>
      </p:sp>
      <p:sp>
        <p:nvSpPr>
          <p:cNvPr id="42" name="îşľïḋe"/>
          <p:cNvSpPr txBox="1"/>
          <p:nvPr/>
        </p:nvSpPr>
        <p:spPr>
          <a:xfrm>
            <a:off x="9209064" y="4057905"/>
            <a:ext cx="2373357" cy="446086"/>
          </a:xfrm>
          <a:prstGeom prst="roundRect">
            <a:avLst>
              <a:gd name="adj" fmla="val 50000"/>
            </a:avLst>
          </a:prstGeom>
          <a:noFill/>
          <a:ln>
            <a:solidFill>
              <a:schemeClr val="bg1">
                <a:lumMod val="75000"/>
              </a:schemeClr>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400" b="1" dirty="0">
                <a:solidFill>
                  <a:schemeClr val="bg1"/>
                </a:solidFill>
                <a:cs typeface="+mn-ea"/>
                <a:sym typeface="+mn-lt"/>
              </a:rPr>
              <a:t>02</a:t>
            </a:r>
            <a:endParaRPr lang="id-ID" sz="1400" b="1" dirty="0">
              <a:solidFill>
                <a:schemeClr val="bg1"/>
              </a:solidFill>
              <a:cs typeface="+mn-ea"/>
              <a:sym typeface="+mn-lt"/>
            </a:endParaRPr>
          </a:p>
        </p:txBody>
      </p:sp>
      <p:sp>
        <p:nvSpPr>
          <p:cNvPr id="43" name="文本框 42"/>
          <p:cNvSpPr txBox="1"/>
          <p:nvPr/>
        </p:nvSpPr>
        <p:spPr>
          <a:xfrm>
            <a:off x="402437" y="992883"/>
            <a:ext cx="1580588" cy="461665"/>
          </a:xfrm>
          <a:prstGeom prst="rect">
            <a:avLst/>
          </a:prstGeom>
          <a:noFill/>
        </p:spPr>
        <p:txBody>
          <a:bodyPr wrap="square" rtlCol="0">
            <a:spAutoFit/>
          </a:bodyPr>
          <a:lstStyle/>
          <a:p>
            <a:pPr algn="ctr"/>
            <a:r>
              <a:rPr lang="zh-CN" altLang="en-US" sz="2400" dirty="0">
                <a:cs typeface="+mn-ea"/>
                <a:sym typeface="+mn-lt"/>
              </a:rPr>
              <a:t>用户类别</a:t>
            </a:r>
          </a:p>
        </p:txBody>
      </p:sp>
      <p:sp>
        <p:nvSpPr>
          <p:cNvPr id="44" name="文本框 43"/>
          <p:cNvSpPr txBox="1"/>
          <p:nvPr/>
        </p:nvSpPr>
        <p:spPr>
          <a:xfrm>
            <a:off x="1192264" y="1642737"/>
            <a:ext cx="835016" cy="461665"/>
          </a:xfrm>
          <a:prstGeom prst="rect">
            <a:avLst/>
          </a:prstGeom>
          <a:noFill/>
        </p:spPr>
        <p:txBody>
          <a:bodyPr wrap="square" rtlCol="0">
            <a:spAutoFit/>
          </a:bodyPr>
          <a:lstStyle/>
          <a:p>
            <a:r>
              <a:rPr lang="zh-CN" altLang="en-US" sz="2400" dirty="0">
                <a:solidFill>
                  <a:srgbClr val="9B97A6"/>
                </a:solidFill>
                <a:cs typeface="+mn-ea"/>
                <a:sym typeface="+mn-lt"/>
              </a:rPr>
              <a:t>用户</a:t>
            </a:r>
          </a:p>
        </p:txBody>
      </p:sp>
      <p:sp>
        <p:nvSpPr>
          <p:cNvPr id="45" name="文本框 44"/>
          <p:cNvSpPr txBox="1"/>
          <p:nvPr/>
        </p:nvSpPr>
        <p:spPr>
          <a:xfrm>
            <a:off x="6448212" y="1642737"/>
            <a:ext cx="1201273" cy="461665"/>
          </a:xfrm>
          <a:prstGeom prst="rect">
            <a:avLst/>
          </a:prstGeom>
          <a:noFill/>
        </p:spPr>
        <p:txBody>
          <a:bodyPr wrap="square" rtlCol="0">
            <a:spAutoFit/>
          </a:bodyPr>
          <a:lstStyle/>
          <a:p>
            <a:r>
              <a:rPr lang="zh-CN" altLang="en-US" sz="2400" dirty="0">
                <a:solidFill>
                  <a:srgbClr val="9B97A6"/>
                </a:solidFill>
                <a:cs typeface="+mn-ea"/>
                <a:sym typeface="+mn-lt"/>
              </a:rPr>
              <a:t>管理员</a:t>
            </a:r>
          </a:p>
        </p:txBody>
      </p:sp>
      <p:pic>
        <p:nvPicPr>
          <p:cNvPr id="10" name="图片 9">
            <a:extLst>
              <a:ext uri="{FF2B5EF4-FFF2-40B4-BE49-F238E27FC236}">
                <a16:creationId xmlns:a16="http://schemas.microsoft.com/office/drawing/2014/main" id="{DBD30F53-AB04-4228-9E96-92031DC24D91}"/>
              </a:ext>
            </a:extLst>
          </p:cNvPr>
          <p:cNvPicPr>
            <a:picLocks noChangeAspect="1"/>
          </p:cNvPicPr>
          <p:nvPr/>
        </p:nvPicPr>
        <p:blipFill>
          <a:blip r:embed="rId5"/>
          <a:stretch>
            <a:fillRect/>
          </a:stretch>
        </p:blipFill>
        <p:spPr>
          <a:xfrm>
            <a:off x="143658" y="4615057"/>
            <a:ext cx="2580499" cy="914379"/>
          </a:xfrm>
          <a:prstGeom prst="rect">
            <a:avLst/>
          </a:prstGeom>
        </p:spPr>
      </p:pic>
      <p:pic>
        <p:nvPicPr>
          <p:cNvPr id="18" name="图片 17">
            <a:extLst>
              <a:ext uri="{FF2B5EF4-FFF2-40B4-BE49-F238E27FC236}">
                <a16:creationId xmlns:a16="http://schemas.microsoft.com/office/drawing/2014/main" id="{AAF5E117-D7AC-454C-9AA1-48F085C43FB5}"/>
              </a:ext>
            </a:extLst>
          </p:cNvPr>
          <p:cNvPicPr>
            <a:picLocks noChangeAspect="1"/>
          </p:cNvPicPr>
          <p:nvPr/>
        </p:nvPicPr>
        <p:blipFill>
          <a:blip r:embed="rId6"/>
          <a:stretch>
            <a:fillRect/>
          </a:stretch>
        </p:blipFill>
        <p:spPr>
          <a:xfrm>
            <a:off x="143658" y="5602131"/>
            <a:ext cx="2418530" cy="610002"/>
          </a:xfrm>
          <a:prstGeom prst="rect">
            <a:avLst/>
          </a:prstGeom>
        </p:spPr>
      </p:pic>
      <p:sp>
        <p:nvSpPr>
          <p:cNvPr id="3" name="文本框 2">
            <a:extLst>
              <a:ext uri="{FF2B5EF4-FFF2-40B4-BE49-F238E27FC236}">
                <a16:creationId xmlns:a16="http://schemas.microsoft.com/office/drawing/2014/main" id="{719F5A0E-58E8-4129-BDDD-5F83ADCB83D8}"/>
              </a:ext>
            </a:extLst>
          </p:cNvPr>
          <p:cNvSpPr txBox="1"/>
          <p:nvPr/>
        </p:nvSpPr>
        <p:spPr>
          <a:xfrm>
            <a:off x="2163417" y="1770459"/>
            <a:ext cx="2034531" cy="369332"/>
          </a:xfrm>
          <a:prstGeom prst="rect">
            <a:avLst/>
          </a:prstGeom>
          <a:noFill/>
        </p:spPr>
        <p:txBody>
          <a:bodyPr wrap="none" rtlCol="0">
            <a:spAutoFit/>
          </a:bodyPr>
          <a:lstStyle/>
          <a:p>
            <a:r>
              <a:rPr lang="en-US" altLang="zh-CN" dirty="0"/>
              <a:t>19</a:t>
            </a:r>
            <a:r>
              <a:rPr lang="zh-CN" altLang="en-US" dirty="0"/>
              <a:t>届软件工程学生</a:t>
            </a:r>
          </a:p>
        </p:txBody>
      </p:sp>
      <p:sp>
        <p:nvSpPr>
          <p:cNvPr id="26" name="文本框 25">
            <a:extLst>
              <a:ext uri="{FF2B5EF4-FFF2-40B4-BE49-F238E27FC236}">
                <a16:creationId xmlns:a16="http://schemas.microsoft.com/office/drawing/2014/main" id="{B6F586B6-2838-42C6-83FD-E895972FE35D}"/>
              </a:ext>
            </a:extLst>
          </p:cNvPr>
          <p:cNvSpPr txBox="1"/>
          <p:nvPr/>
        </p:nvSpPr>
        <p:spPr>
          <a:xfrm>
            <a:off x="2163417" y="2297264"/>
            <a:ext cx="2737609" cy="369332"/>
          </a:xfrm>
          <a:prstGeom prst="rect">
            <a:avLst/>
          </a:prstGeom>
          <a:noFill/>
        </p:spPr>
        <p:txBody>
          <a:bodyPr wrap="none" rtlCol="0">
            <a:spAutoFit/>
          </a:bodyPr>
          <a:lstStyle/>
          <a:p>
            <a:r>
              <a:rPr lang="zh-CN" altLang="en-US" dirty="0"/>
              <a:t>其他学院或其他年级学生</a:t>
            </a:r>
          </a:p>
        </p:txBody>
      </p:sp>
      <p:sp>
        <p:nvSpPr>
          <p:cNvPr id="27" name="文本框 26">
            <a:extLst>
              <a:ext uri="{FF2B5EF4-FFF2-40B4-BE49-F238E27FC236}">
                <a16:creationId xmlns:a16="http://schemas.microsoft.com/office/drawing/2014/main" id="{C6B2AFC6-C713-4889-999C-F20D886FF89F}"/>
              </a:ext>
            </a:extLst>
          </p:cNvPr>
          <p:cNvSpPr txBox="1"/>
          <p:nvPr/>
        </p:nvSpPr>
        <p:spPr>
          <a:xfrm>
            <a:off x="2170159" y="2829656"/>
            <a:ext cx="1107996" cy="369332"/>
          </a:xfrm>
          <a:prstGeom prst="rect">
            <a:avLst/>
          </a:prstGeom>
          <a:noFill/>
        </p:spPr>
        <p:txBody>
          <a:bodyPr wrap="none" rtlCol="0">
            <a:spAutoFit/>
          </a:bodyPr>
          <a:lstStyle/>
          <a:p>
            <a:r>
              <a:rPr lang="zh-CN" altLang="en-US" dirty="0"/>
              <a:t>老师代表</a:t>
            </a:r>
          </a:p>
        </p:txBody>
      </p:sp>
      <p:sp>
        <p:nvSpPr>
          <p:cNvPr id="6" name="文本框 5">
            <a:extLst>
              <a:ext uri="{FF2B5EF4-FFF2-40B4-BE49-F238E27FC236}">
                <a16:creationId xmlns:a16="http://schemas.microsoft.com/office/drawing/2014/main" id="{441AA903-F49E-422C-BFBE-E1634DB05D94}"/>
              </a:ext>
            </a:extLst>
          </p:cNvPr>
          <p:cNvSpPr txBox="1"/>
          <p:nvPr/>
        </p:nvSpPr>
        <p:spPr>
          <a:xfrm>
            <a:off x="4785511" y="1772504"/>
            <a:ext cx="1390124" cy="369332"/>
          </a:xfrm>
          <a:prstGeom prst="rect">
            <a:avLst/>
          </a:prstGeom>
          <a:noFill/>
        </p:spPr>
        <p:txBody>
          <a:bodyPr wrap="none" rtlCol="0">
            <a:spAutoFit/>
          </a:bodyPr>
          <a:lstStyle/>
          <a:p>
            <a:r>
              <a:rPr lang="zh-CN" altLang="en-US" dirty="0"/>
              <a:t>孙锐 陈芝谨</a:t>
            </a:r>
          </a:p>
        </p:txBody>
      </p:sp>
      <p:sp>
        <p:nvSpPr>
          <p:cNvPr id="29" name="文本框 28">
            <a:extLst>
              <a:ext uri="{FF2B5EF4-FFF2-40B4-BE49-F238E27FC236}">
                <a16:creationId xmlns:a16="http://schemas.microsoft.com/office/drawing/2014/main" id="{B11FF035-9598-43BF-AB9A-3695215C6DDB}"/>
              </a:ext>
            </a:extLst>
          </p:cNvPr>
          <p:cNvSpPr txBox="1"/>
          <p:nvPr/>
        </p:nvSpPr>
        <p:spPr>
          <a:xfrm>
            <a:off x="3986111" y="2817902"/>
            <a:ext cx="879408" cy="369332"/>
          </a:xfrm>
          <a:prstGeom prst="rect">
            <a:avLst/>
          </a:prstGeom>
          <a:noFill/>
        </p:spPr>
        <p:txBody>
          <a:bodyPr wrap="none" rtlCol="0">
            <a:spAutoFit/>
          </a:bodyPr>
          <a:lstStyle/>
          <a:p>
            <a:r>
              <a:rPr lang="zh-CN" altLang="en-US" dirty="0"/>
              <a:t>孙若飞</a:t>
            </a:r>
          </a:p>
        </p:txBody>
      </p:sp>
      <p:sp>
        <p:nvSpPr>
          <p:cNvPr id="31" name="文本框 30">
            <a:extLst>
              <a:ext uri="{FF2B5EF4-FFF2-40B4-BE49-F238E27FC236}">
                <a16:creationId xmlns:a16="http://schemas.microsoft.com/office/drawing/2014/main" id="{5F741391-9307-4B09-9246-C558BAB90DC8}"/>
              </a:ext>
            </a:extLst>
          </p:cNvPr>
          <p:cNvSpPr txBox="1"/>
          <p:nvPr/>
        </p:nvSpPr>
        <p:spPr>
          <a:xfrm>
            <a:off x="7621544" y="1955125"/>
            <a:ext cx="1657826" cy="369332"/>
          </a:xfrm>
          <a:prstGeom prst="rect">
            <a:avLst/>
          </a:prstGeom>
          <a:noFill/>
        </p:spPr>
        <p:txBody>
          <a:bodyPr wrap="none" rtlCol="0">
            <a:spAutoFit/>
          </a:bodyPr>
          <a:lstStyle/>
          <a:p>
            <a:r>
              <a:rPr lang="en-US" altLang="zh-CN" dirty="0"/>
              <a:t>G013 </a:t>
            </a:r>
            <a:r>
              <a:rPr lang="zh-CN" altLang="en-US" dirty="0"/>
              <a:t>小组成员</a:t>
            </a:r>
          </a:p>
        </p:txBody>
      </p:sp>
      <p:pic>
        <p:nvPicPr>
          <p:cNvPr id="13" name="图片 12">
            <a:extLst>
              <a:ext uri="{FF2B5EF4-FFF2-40B4-BE49-F238E27FC236}">
                <a16:creationId xmlns:a16="http://schemas.microsoft.com/office/drawing/2014/main" id="{A919C4BF-B5FA-4500-AF61-293657D04254}"/>
              </a:ext>
            </a:extLst>
          </p:cNvPr>
          <p:cNvPicPr>
            <a:picLocks noChangeAspect="1"/>
          </p:cNvPicPr>
          <p:nvPr/>
        </p:nvPicPr>
        <p:blipFill>
          <a:blip r:embed="rId7"/>
          <a:stretch>
            <a:fillRect/>
          </a:stretch>
        </p:blipFill>
        <p:spPr>
          <a:xfrm>
            <a:off x="2992227" y="6003221"/>
            <a:ext cx="3455985" cy="911169"/>
          </a:xfrm>
          <a:prstGeom prst="rect">
            <a:avLst/>
          </a:prstGeom>
        </p:spPr>
      </p:pic>
      <p:pic>
        <p:nvPicPr>
          <p:cNvPr id="20" name="图片 19">
            <a:extLst>
              <a:ext uri="{FF2B5EF4-FFF2-40B4-BE49-F238E27FC236}">
                <a16:creationId xmlns:a16="http://schemas.microsoft.com/office/drawing/2014/main" id="{05A4CF95-501A-472A-AD41-5F1B94E4A273}"/>
              </a:ext>
            </a:extLst>
          </p:cNvPr>
          <p:cNvPicPr>
            <a:picLocks noChangeAspect="1"/>
          </p:cNvPicPr>
          <p:nvPr/>
        </p:nvPicPr>
        <p:blipFill>
          <a:blip r:embed="rId8"/>
          <a:stretch>
            <a:fillRect/>
          </a:stretch>
        </p:blipFill>
        <p:spPr>
          <a:xfrm>
            <a:off x="3038572" y="4603883"/>
            <a:ext cx="3377891" cy="1396711"/>
          </a:xfrm>
          <a:prstGeom prst="rect">
            <a:avLst/>
          </a:prstGeom>
        </p:spPr>
      </p:pic>
      <p:pic>
        <p:nvPicPr>
          <p:cNvPr id="38" name="20211104_151913">
            <a:hlinkClick r:id="" action="ppaction://media"/>
            <a:extLst>
              <a:ext uri="{FF2B5EF4-FFF2-40B4-BE49-F238E27FC236}">
                <a16:creationId xmlns:a16="http://schemas.microsoft.com/office/drawing/2014/main" id="{B49A9CAF-5CF7-45B6-9C7E-061122D7668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781575" y="4692639"/>
            <a:ext cx="609600" cy="609600"/>
          </a:xfrm>
          <a:prstGeom prst="rect">
            <a:avLst/>
          </a:prstGeom>
        </p:spPr>
      </p:pic>
      <p:sp>
        <p:nvSpPr>
          <p:cNvPr id="22" name="矩形 21">
            <a:extLst>
              <a:ext uri="{FF2B5EF4-FFF2-40B4-BE49-F238E27FC236}">
                <a16:creationId xmlns:a16="http://schemas.microsoft.com/office/drawing/2014/main" id="{8A0FC44F-B4B6-451B-A39C-442910AB5AAC}"/>
              </a:ext>
            </a:extLst>
          </p:cNvPr>
          <p:cNvSpPr/>
          <p:nvPr/>
        </p:nvSpPr>
        <p:spPr>
          <a:xfrm>
            <a:off x="7621544" y="4698145"/>
            <a:ext cx="3323312" cy="461665"/>
          </a:xfrm>
          <a:prstGeom prst="rect">
            <a:avLst/>
          </a:prstGeom>
          <a:noFill/>
        </p:spPr>
        <p:txBody>
          <a:bodyPr wrap="square" lIns="91440" tIns="45720" rIns="91440" bIns="45720">
            <a:spAutoFit/>
          </a:bodyPr>
          <a:lstStyle/>
          <a:p>
            <a:pPr algn="ctr"/>
            <a:r>
              <a:rPr lang="en-US" altLang="zh-CN" sz="2400" dirty="0">
                <a:ln w="0"/>
                <a:solidFill>
                  <a:schemeClr val="bg1"/>
                </a:solidFill>
                <a:effectLst>
                  <a:outerShdw blurRad="38100" dist="25400" dir="5400000" algn="ctr" rotWithShape="0">
                    <a:srgbClr val="6E747A">
                      <a:alpha val="43000"/>
                    </a:srgbClr>
                  </a:outerShdw>
                </a:effectLst>
              </a:rPr>
              <a:t>11.4 </a:t>
            </a:r>
            <a:r>
              <a:rPr lang="zh-CN" altLang="en-US" sz="2400" dirty="0">
                <a:ln w="0"/>
                <a:solidFill>
                  <a:schemeClr val="bg1"/>
                </a:solidFill>
                <a:effectLst>
                  <a:outerShdw blurRad="38100" dist="25400" dir="5400000" algn="ctr" rotWithShape="0">
                    <a:srgbClr val="6E747A">
                      <a:alpha val="43000"/>
                    </a:srgbClr>
                  </a:outerShdw>
                </a:effectLst>
              </a:rPr>
              <a:t>孙若飞访谈录音</a:t>
            </a:r>
            <a:endParaRPr lang="zh-CN" altLang="en-US" sz="2400" b="1" cap="none" spc="0" dirty="0">
              <a:ln w="12700">
                <a:solidFill>
                  <a:schemeClr val="accent1"/>
                </a:solidFill>
                <a:prstDash val="solid"/>
              </a:ln>
              <a:solidFill>
                <a:schemeClr val="bg1"/>
              </a:solidFill>
              <a:effectLst>
                <a:outerShdw dist="38100" dir="2640000" algn="bl" rotWithShape="0">
                  <a:schemeClr val="accent1"/>
                </a:outerShdw>
              </a:effectLst>
            </a:endParaRPr>
          </a:p>
        </p:txBody>
      </p:sp>
      <p:sp>
        <p:nvSpPr>
          <p:cNvPr id="28" name="文本框 27">
            <a:extLst>
              <a:ext uri="{FF2B5EF4-FFF2-40B4-BE49-F238E27FC236}">
                <a16:creationId xmlns:a16="http://schemas.microsoft.com/office/drawing/2014/main" id="{B2618E69-2E58-4F8A-9681-BE75DAE6F346}"/>
              </a:ext>
            </a:extLst>
          </p:cNvPr>
          <p:cNvSpPr txBox="1"/>
          <p:nvPr/>
        </p:nvSpPr>
        <p:spPr>
          <a:xfrm>
            <a:off x="8090291" y="5255764"/>
            <a:ext cx="3010677" cy="1477328"/>
          </a:xfrm>
          <a:prstGeom prst="rect">
            <a:avLst/>
          </a:prstGeom>
          <a:noFill/>
        </p:spPr>
        <p:txBody>
          <a:bodyPr wrap="square" rtlCol="0">
            <a:spAutoFit/>
          </a:bodyPr>
          <a:lstStyle/>
          <a:p>
            <a:r>
              <a:rPr lang="en-US" altLang="zh-CN" dirty="0">
                <a:solidFill>
                  <a:srgbClr val="EEEEEC"/>
                </a:solidFill>
              </a:rPr>
              <a:t>1.</a:t>
            </a:r>
            <a:r>
              <a:rPr lang="zh-CN" altLang="en-US" dirty="0">
                <a:solidFill>
                  <a:srgbClr val="EEEEEC"/>
                </a:solidFill>
              </a:rPr>
              <a:t>界面按键反馈要及时，可以加</a:t>
            </a:r>
            <a:r>
              <a:rPr lang="en-US" altLang="zh-CN" dirty="0">
                <a:solidFill>
                  <a:srgbClr val="EEEEEC"/>
                </a:solidFill>
              </a:rPr>
              <a:t>combo</a:t>
            </a:r>
            <a:r>
              <a:rPr lang="zh-CN" altLang="en-US" dirty="0">
                <a:solidFill>
                  <a:srgbClr val="EEEEEC"/>
                </a:solidFill>
              </a:rPr>
              <a:t>、按键碎裂效果</a:t>
            </a:r>
            <a:endParaRPr lang="en-US" altLang="zh-CN" dirty="0">
              <a:solidFill>
                <a:srgbClr val="EEEEEC"/>
              </a:solidFill>
            </a:endParaRPr>
          </a:p>
          <a:p>
            <a:r>
              <a:rPr lang="en-US" altLang="zh-CN" dirty="0">
                <a:solidFill>
                  <a:srgbClr val="EEEEEC"/>
                </a:solidFill>
              </a:rPr>
              <a:t>2.</a:t>
            </a:r>
            <a:r>
              <a:rPr lang="zh-CN" altLang="en-US" dirty="0">
                <a:solidFill>
                  <a:srgbClr val="EEEEEC"/>
                </a:solidFill>
              </a:rPr>
              <a:t>分数先在屏幕中间显示，后加入左上方总分数中</a:t>
            </a:r>
            <a:endParaRPr lang="en-US" altLang="zh-CN" dirty="0">
              <a:solidFill>
                <a:srgbClr val="EEEEEC"/>
              </a:solidFill>
            </a:endParaRPr>
          </a:p>
          <a:p>
            <a:r>
              <a:rPr lang="en-US" altLang="zh-CN" dirty="0">
                <a:solidFill>
                  <a:srgbClr val="EEEEEC"/>
                </a:solidFill>
              </a:rPr>
              <a:t>3.</a:t>
            </a:r>
            <a:r>
              <a:rPr lang="zh-CN" altLang="en-US" dirty="0">
                <a:solidFill>
                  <a:srgbClr val="EEEEEC"/>
                </a:solidFill>
              </a:rPr>
              <a:t>音乐的选择要契合</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randombar(horizontal)">
                                      <p:cBhvr>
                                        <p:cTn id="12" dur="500"/>
                                        <p:tgtEl>
                                          <p:spTgt spid="43"/>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randombar(horizontal)">
                                      <p:cBhvr>
                                        <p:cTn id="15" dur="500"/>
                                        <p:tgtEl>
                                          <p:spTgt spid="45"/>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randombar(horizontal)">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1000"/>
                                        <p:tgtEl>
                                          <p:spTgt spid="36"/>
                                        </p:tgtEl>
                                      </p:cBhvr>
                                    </p:animEffect>
                                    <p:anim calcmode="lin" valueType="num">
                                      <p:cBhvr>
                                        <p:cTn id="24" dur="1000" fill="hold"/>
                                        <p:tgtEl>
                                          <p:spTgt spid="36"/>
                                        </p:tgtEl>
                                        <p:attrNameLst>
                                          <p:attrName>ppt_x</p:attrName>
                                        </p:attrNameLst>
                                      </p:cBhvr>
                                      <p:tavLst>
                                        <p:tav tm="0">
                                          <p:val>
                                            <p:strVal val="#ppt_x"/>
                                          </p:val>
                                        </p:tav>
                                        <p:tav tm="100000">
                                          <p:val>
                                            <p:strVal val="#ppt_x"/>
                                          </p:val>
                                        </p:tav>
                                      </p:tavLst>
                                    </p:anim>
                                    <p:anim calcmode="lin" valueType="num">
                                      <p:cBhvr>
                                        <p:cTn id="25" dur="1000" fill="hold"/>
                                        <p:tgtEl>
                                          <p:spTgt spid="36"/>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1000"/>
                                        <p:tgtEl>
                                          <p:spTgt spid="40"/>
                                        </p:tgtEl>
                                      </p:cBhvr>
                                    </p:animEffect>
                                    <p:anim calcmode="lin" valueType="num">
                                      <p:cBhvr>
                                        <p:cTn id="29" dur="1000" fill="hold"/>
                                        <p:tgtEl>
                                          <p:spTgt spid="40"/>
                                        </p:tgtEl>
                                        <p:attrNameLst>
                                          <p:attrName>ppt_x</p:attrName>
                                        </p:attrNameLst>
                                      </p:cBhvr>
                                      <p:tavLst>
                                        <p:tav tm="0">
                                          <p:val>
                                            <p:strVal val="#ppt_x"/>
                                          </p:val>
                                        </p:tav>
                                        <p:tav tm="100000">
                                          <p:val>
                                            <p:strVal val="#ppt_x"/>
                                          </p:val>
                                        </p:tav>
                                      </p:tavLst>
                                    </p:anim>
                                    <p:anim calcmode="lin" valueType="num">
                                      <p:cBhvr>
                                        <p:cTn id="30" dur="1000" fill="hold"/>
                                        <p:tgtEl>
                                          <p:spTgt spid="40"/>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1000"/>
                                        <p:tgtEl>
                                          <p:spTgt spid="41"/>
                                        </p:tgtEl>
                                      </p:cBhvr>
                                    </p:animEffect>
                                    <p:anim calcmode="lin" valueType="num">
                                      <p:cBhvr>
                                        <p:cTn id="34" dur="1000" fill="hold"/>
                                        <p:tgtEl>
                                          <p:spTgt spid="41"/>
                                        </p:tgtEl>
                                        <p:attrNameLst>
                                          <p:attrName>ppt_x</p:attrName>
                                        </p:attrNameLst>
                                      </p:cBhvr>
                                      <p:tavLst>
                                        <p:tav tm="0">
                                          <p:val>
                                            <p:strVal val="#ppt_x"/>
                                          </p:val>
                                        </p:tav>
                                        <p:tav tm="100000">
                                          <p:val>
                                            <p:strVal val="#ppt_x"/>
                                          </p:val>
                                        </p:tav>
                                      </p:tavLst>
                                    </p:anim>
                                    <p:anim calcmode="lin" valueType="num">
                                      <p:cBhvr>
                                        <p:cTn id="35" dur="1000" fill="hold"/>
                                        <p:tgtEl>
                                          <p:spTgt spid="41"/>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1000"/>
                                        <p:tgtEl>
                                          <p:spTgt spid="42"/>
                                        </p:tgtEl>
                                      </p:cBhvr>
                                    </p:animEffect>
                                    <p:anim calcmode="lin" valueType="num">
                                      <p:cBhvr>
                                        <p:cTn id="39" dur="1000" fill="hold"/>
                                        <p:tgtEl>
                                          <p:spTgt spid="42"/>
                                        </p:tgtEl>
                                        <p:attrNameLst>
                                          <p:attrName>ppt_x</p:attrName>
                                        </p:attrNameLst>
                                      </p:cBhvr>
                                      <p:tavLst>
                                        <p:tav tm="0">
                                          <p:val>
                                            <p:strVal val="#ppt_x"/>
                                          </p:val>
                                        </p:tav>
                                        <p:tav tm="100000">
                                          <p:val>
                                            <p:strVal val="#ppt_x"/>
                                          </p:val>
                                        </p:tav>
                                      </p:tavLst>
                                    </p:anim>
                                    <p:anim calcmode="lin" valueType="num">
                                      <p:cBhvr>
                                        <p:cTn id="40" dur="1000" fill="hold"/>
                                        <p:tgtEl>
                                          <p:spTgt spid="42"/>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3" presetClass="entr" presetSubtype="5" fill="hold" grpId="0" nodeType="after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blinds(vertical)">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mediacall" presetSubtype="0" fill="hold" nodeType="clickEffect">
                                  <p:stCondLst>
                                    <p:cond delay="0"/>
                                  </p:stCondLst>
                                  <p:childTnLst>
                                    <p:cmd type="call" cmd="playFrom(0.0)">
                                      <p:cBhvr>
                                        <p:cTn id="60" dur="303808"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61" fill="hold" display="0">
                  <p:stCondLst>
                    <p:cond delay="indefinite"/>
                  </p:stCondLst>
                  <p:endCondLst>
                    <p:cond evt="onStopAudio" delay="0">
                      <p:tgtEl>
                        <p:sldTgt/>
                      </p:tgtEl>
                    </p:cond>
                  </p:endCondLst>
                </p:cTn>
                <p:tgtEl>
                  <p:spTgt spid="38"/>
                </p:tgtEl>
              </p:cMediaNode>
            </p:audio>
          </p:childTnLst>
        </p:cTn>
      </p:par>
    </p:tnLst>
    <p:bldLst>
      <p:bldP spid="35" grpId="0" bldLvl="0" animBg="1"/>
      <p:bldP spid="36" grpId="0" bldLvl="0" animBg="1"/>
      <p:bldP spid="40" grpId="0" bldLvl="0" animBg="1"/>
      <p:bldP spid="41" grpId="0" bldLvl="0" animBg="1"/>
      <p:bldP spid="42" grpId="0" bldLvl="0" animBg="1"/>
      <p:bldP spid="43" grpId="0"/>
      <p:bldP spid="44" grpId="0"/>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72945F-3085-4A96-AD0B-118B4129F043}"/>
              </a:ext>
            </a:extLst>
          </p:cNvPr>
          <p:cNvSpPr>
            <a:spLocks noGrp="1"/>
          </p:cNvSpPr>
          <p:nvPr>
            <p:ph type="title"/>
          </p:nvPr>
        </p:nvSpPr>
        <p:spPr>
          <a:xfrm>
            <a:off x="734364" y="340245"/>
            <a:ext cx="4363429" cy="609600"/>
          </a:xfrm>
        </p:spPr>
        <p:txBody>
          <a:bodyPr/>
          <a:lstStyle/>
          <a:p>
            <a:r>
              <a:rPr lang="zh-CN" altLang="en-US" sz="3200" dirty="0">
                <a:solidFill>
                  <a:srgbClr val="9B97A6"/>
                </a:solidFill>
              </a:rPr>
              <a:t>问卷调查显示结果</a:t>
            </a:r>
          </a:p>
        </p:txBody>
      </p:sp>
      <p:pic>
        <p:nvPicPr>
          <p:cNvPr id="3" name="图片 2">
            <a:extLst>
              <a:ext uri="{FF2B5EF4-FFF2-40B4-BE49-F238E27FC236}">
                <a16:creationId xmlns:a16="http://schemas.microsoft.com/office/drawing/2014/main" id="{41B3D9D5-5343-441F-BB25-876053973157}"/>
              </a:ext>
            </a:extLst>
          </p:cNvPr>
          <p:cNvPicPr>
            <a:picLocks noChangeAspect="1"/>
          </p:cNvPicPr>
          <p:nvPr/>
        </p:nvPicPr>
        <p:blipFill>
          <a:blip r:embed="rId6"/>
          <a:stretch>
            <a:fillRect/>
          </a:stretch>
        </p:blipFill>
        <p:spPr>
          <a:xfrm>
            <a:off x="863762" y="1189652"/>
            <a:ext cx="2301647" cy="5114772"/>
          </a:xfrm>
          <a:prstGeom prst="rect">
            <a:avLst/>
          </a:prstGeom>
        </p:spPr>
      </p:pic>
      <p:pic>
        <p:nvPicPr>
          <p:cNvPr id="4" name="图片 3">
            <a:extLst>
              <a:ext uri="{FF2B5EF4-FFF2-40B4-BE49-F238E27FC236}">
                <a16:creationId xmlns:a16="http://schemas.microsoft.com/office/drawing/2014/main" id="{F7CB2EFA-41C8-4D8C-A65B-E908BBB947FE}"/>
              </a:ext>
            </a:extLst>
          </p:cNvPr>
          <p:cNvPicPr>
            <a:picLocks noChangeAspect="1"/>
          </p:cNvPicPr>
          <p:nvPr/>
        </p:nvPicPr>
        <p:blipFill>
          <a:blip r:embed="rId7"/>
          <a:stretch>
            <a:fillRect/>
          </a:stretch>
        </p:blipFill>
        <p:spPr>
          <a:xfrm>
            <a:off x="3839893" y="1189652"/>
            <a:ext cx="2328920" cy="5175379"/>
          </a:xfrm>
          <a:prstGeom prst="rect">
            <a:avLst/>
          </a:prstGeom>
        </p:spPr>
      </p:pic>
      <p:pic>
        <p:nvPicPr>
          <p:cNvPr id="5" name="20211104_151913">
            <a:hlinkClick r:id="" action="ppaction://media"/>
            <a:extLst>
              <a:ext uri="{FF2B5EF4-FFF2-40B4-BE49-F238E27FC236}">
                <a16:creationId xmlns:a16="http://schemas.microsoft.com/office/drawing/2014/main" id="{F3233352-613F-4300-AC6C-5D63CF1B455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718638" y="1592659"/>
            <a:ext cx="609600" cy="609600"/>
          </a:xfrm>
          <a:prstGeom prst="rect">
            <a:avLst/>
          </a:prstGeom>
        </p:spPr>
      </p:pic>
      <p:pic>
        <p:nvPicPr>
          <p:cNvPr id="6" name="20211104_151530">
            <a:hlinkClick r:id="" action="ppaction://media"/>
            <a:extLst>
              <a:ext uri="{FF2B5EF4-FFF2-40B4-BE49-F238E27FC236}">
                <a16:creationId xmlns:a16="http://schemas.microsoft.com/office/drawing/2014/main" id="{BCF812DA-7B9A-4FEC-9D46-564208BF7E12}"/>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9651161" y="3306146"/>
            <a:ext cx="609600" cy="609600"/>
          </a:xfrm>
          <a:prstGeom prst="rect">
            <a:avLst/>
          </a:prstGeom>
        </p:spPr>
      </p:pic>
      <p:pic>
        <p:nvPicPr>
          <p:cNvPr id="8" name="图片 7">
            <a:extLst>
              <a:ext uri="{FF2B5EF4-FFF2-40B4-BE49-F238E27FC236}">
                <a16:creationId xmlns:a16="http://schemas.microsoft.com/office/drawing/2014/main" id="{233C59FA-E74B-4E19-8F50-3B2AFAA28D5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73108" y="1189652"/>
            <a:ext cx="2453485" cy="5452188"/>
          </a:xfrm>
          <a:prstGeom prst="rect">
            <a:avLst/>
          </a:prstGeom>
        </p:spPr>
      </p:pic>
      <p:sp>
        <p:nvSpPr>
          <p:cNvPr id="9" name="标题 1">
            <a:extLst>
              <a:ext uri="{FF2B5EF4-FFF2-40B4-BE49-F238E27FC236}">
                <a16:creationId xmlns:a16="http://schemas.microsoft.com/office/drawing/2014/main" id="{5F281F7C-F1A1-4727-84EA-B86FEFA43ED7}"/>
              </a:ext>
            </a:extLst>
          </p:cNvPr>
          <p:cNvSpPr txBox="1">
            <a:spLocks/>
          </p:cNvSpPr>
          <p:nvPr/>
        </p:nvSpPr>
        <p:spPr>
          <a:xfrm>
            <a:off x="9026593" y="252077"/>
            <a:ext cx="3129261" cy="5414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字魂59号-创粗黑" panose="00000500000000000000" pitchFamily="2" charset="-122"/>
                <a:ea typeface="字魂59号-创粗黑" panose="00000500000000000000" pitchFamily="2" charset="-122"/>
                <a:cs typeface="+mj-cs"/>
              </a:defRPr>
            </a:lvl1pPr>
          </a:lstStyle>
          <a:p>
            <a:r>
              <a:rPr lang="en-US" altLang="zh-CN" sz="3200" dirty="0">
                <a:solidFill>
                  <a:srgbClr val="9B97A6"/>
                </a:solidFill>
              </a:rPr>
              <a:t>11.4</a:t>
            </a:r>
            <a:r>
              <a:rPr lang="zh-CN" altLang="en-US" sz="3200" dirty="0">
                <a:solidFill>
                  <a:srgbClr val="9B97A6"/>
                </a:solidFill>
              </a:rPr>
              <a:t>访谈音频</a:t>
            </a:r>
          </a:p>
        </p:txBody>
      </p:sp>
    </p:spTree>
    <p:extLst>
      <p:ext uri="{BB962C8B-B14F-4D97-AF65-F5344CB8AC3E}">
        <p14:creationId xmlns:p14="http://schemas.microsoft.com/office/powerpoint/2010/main" val="1010228246"/>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80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717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770120" y="340360"/>
            <a:ext cx="2468245" cy="1123950"/>
            <a:chOff x="3273" y="4178"/>
            <a:chExt cx="3887" cy="1770"/>
          </a:xfrm>
        </p:grpSpPr>
        <p:sp>
          <p:nvSpPr>
            <p:cNvPr id="6" name="文本框 5"/>
            <p:cNvSpPr txBox="1"/>
            <p:nvPr/>
          </p:nvSpPr>
          <p:spPr>
            <a:xfrm>
              <a:off x="3597" y="4178"/>
              <a:ext cx="3362" cy="10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9B97A6"/>
                  </a:solidFill>
                  <a:effectLst/>
                  <a:uLnTx/>
                  <a:uFillTx/>
                  <a:cs typeface="+mn-ea"/>
                  <a:sym typeface="+mn-lt"/>
                </a:rPr>
                <a:t>数据字典</a:t>
              </a:r>
            </a:p>
          </p:txBody>
        </p:sp>
        <p:sp>
          <p:nvSpPr>
            <p:cNvPr id="7" name="文本框 6"/>
            <p:cNvSpPr txBox="1"/>
            <p:nvPr/>
          </p:nvSpPr>
          <p:spPr>
            <a:xfrm>
              <a:off x="3273" y="5126"/>
              <a:ext cx="3887" cy="8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grpSp>
        <p:nvGrpSpPr>
          <p:cNvPr id="11" name="组合 10">
            <a:extLst>
              <a:ext uri="{FF2B5EF4-FFF2-40B4-BE49-F238E27FC236}">
                <a16:creationId xmlns:a16="http://schemas.microsoft.com/office/drawing/2014/main" id="{410CEDBA-1C87-4D39-9359-86D2CF8BEA4E}"/>
              </a:ext>
            </a:extLst>
          </p:cNvPr>
          <p:cNvGrpSpPr/>
          <p:nvPr/>
        </p:nvGrpSpPr>
        <p:grpSpPr>
          <a:xfrm>
            <a:off x="472445" y="1901574"/>
            <a:ext cx="3517649" cy="3762831"/>
            <a:chOff x="472445" y="1901574"/>
            <a:chExt cx="3517649" cy="3762831"/>
          </a:xfrm>
        </p:grpSpPr>
        <p:cxnSp>
          <p:nvCxnSpPr>
            <p:cNvPr id="28" name="直线连接符 9"/>
            <p:cNvCxnSpPr>
              <a:cxnSpLocks/>
            </p:cNvCxnSpPr>
            <p:nvPr/>
          </p:nvCxnSpPr>
          <p:spPr>
            <a:xfrm>
              <a:off x="591006" y="2135976"/>
              <a:ext cx="646787" cy="0"/>
            </a:xfrm>
            <a:prstGeom prst="line">
              <a:avLst/>
            </a:prstGeom>
            <a:ln w="38100">
              <a:solidFill>
                <a:srgbClr val="9B97A6"/>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488778" y="1901574"/>
              <a:ext cx="1351523" cy="464871"/>
            </a:xfrm>
            <a:prstGeom prst="rect">
              <a:avLst/>
            </a:prstGeom>
          </p:spPr>
          <p:txBody>
            <a:bodyPr wrap="square">
              <a:spAutoFit/>
            </a:bodyPr>
            <a:lstStyle/>
            <a:p>
              <a:pPr defTabSz="914400" fontAlgn="base">
                <a:lnSpc>
                  <a:spcPct val="150000"/>
                </a:lnSpc>
                <a:spcBef>
                  <a:spcPct val="0"/>
                </a:spcBef>
                <a:spcAft>
                  <a:spcPct val="0"/>
                </a:spcAft>
                <a:defRPr/>
              </a:pPr>
              <a:r>
                <a:rPr lang="zh-CN" altLang="en-US" b="1" kern="0" dirty="0">
                  <a:ln w="12700" cap="flat">
                    <a:noFill/>
                    <a:miter lim="800000"/>
                  </a:ln>
                  <a:solidFill>
                    <a:schemeClr val="tx1">
                      <a:lumMod val="85000"/>
                      <a:lumOff val="15000"/>
                    </a:schemeClr>
                  </a:solidFill>
                  <a:cs typeface="+mn-ea"/>
                  <a:sym typeface="+mn-lt"/>
                </a:rPr>
                <a:t>玩家</a:t>
              </a:r>
              <a:r>
                <a:rPr lang="en-US" altLang="zh-CN" b="1" kern="0" dirty="0">
                  <a:ln w="12700" cap="flat">
                    <a:noFill/>
                    <a:miter lim="800000"/>
                  </a:ln>
                  <a:solidFill>
                    <a:schemeClr val="tx1">
                      <a:lumMod val="85000"/>
                      <a:lumOff val="15000"/>
                    </a:schemeClr>
                  </a:solidFill>
                  <a:cs typeface="+mn-ea"/>
                  <a:sym typeface="+mn-lt"/>
                </a:rPr>
                <a:t>id</a:t>
              </a:r>
            </a:p>
          </p:txBody>
        </p:sp>
        <p:sp>
          <p:nvSpPr>
            <p:cNvPr id="38" name="矩形 37"/>
            <p:cNvSpPr/>
            <p:nvPr/>
          </p:nvSpPr>
          <p:spPr>
            <a:xfrm>
              <a:off x="1328359" y="2571140"/>
              <a:ext cx="2661735" cy="382092"/>
            </a:xfrm>
            <a:prstGeom prst="rect">
              <a:avLst/>
            </a:prstGeom>
          </p:spPr>
          <p:txBody>
            <a:bodyPr wrap="square">
              <a:spAutoFit/>
            </a:bodyPr>
            <a:lstStyle/>
            <a:p>
              <a:pPr defTabSz="914400" fontAlgn="base">
                <a:lnSpc>
                  <a:spcPct val="150000"/>
                </a:lnSpc>
                <a:spcBef>
                  <a:spcPct val="0"/>
                </a:spcBef>
                <a:spcAft>
                  <a:spcPct val="0"/>
                </a:spcAft>
                <a:defRPr/>
              </a:pPr>
              <a:endParaRPr lang="en-US" altLang="zh-CN" sz="1400" kern="0" dirty="0">
                <a:ln w="12700" cap="flat">
                  <a:noFill/>
                  <a:miter lim="800000"/>
                </a:ln>
                <a:solidFill>
                  <a:schemeClr val="tx1">
                    <a:lumMod val="75000"/>
                    <a:lumOff val="25000"/>
                  </a:schemeClr>
                </a:solidFill>
                <a:cs typeface="+mn-ea"/>
                <a:sym typeface="+mn-lt"/>
              </a:endParaRPr>
            </a:p>
          </p:txBody>
        </p:sp>
        <p:grpSp>
          <p:nvGrpSpPr>
            <p:cNvPr id="40" name="组合 39"/>
            <p:cNvGrpSpPr/>
            <p:nvPr/>
          </p:nvGrpSpPr>
          <p:grpSpPr>
            <a:xfrm>
              <a:off x="472445" y="5072704"/>
              <a:ext cx="2012000" cy="591701"/>
              <a:chOff x="1290664" y="4745040"/>
              <a:chExt cx="2012000" cy="591701"/>
            </a:xfrm>
          </p:grpSpPr>
          <p:sp>
            <p:nvSpPr>
              <p:cNvPr id="41" name="矩形 40"/>
              <p:cNvSpPr/>
              <p:nvPr/>
            </p:nvSpPr>
            <p:spPr>
              <a:xfrm>
                <a:off x="1315008" y="4745040"/>
                <a:ext cx="1987656" cy="591701"/>
              </a:xfrm>
              <a:prstGeom prst="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2" name="矩形 41"/>
              <p:cNvSpPr/>
              <p:nvPr/>
            </p:nvSpPr>
            <p:spPr>
              <a:xfrm>
                <a:off x="1290664" y="4871614"/>
                <a:ext cx="1987656" cy="338554"/>
              </a:xfrm>
              <a:prstGeom prst="rect">
                <a:avLst/>
              </a:prstGeom>
            </p:spPr>
            <p:txBody>
              <a:bodyPr wrap="square">
                <a:spAutoFit/>
              </a:bodyPr>
              <a:lstStyle/>
              <a:p>
                <a:pPr algn="ctr" defTabSz="914400" fontAlgn="base">
                  <a:spcBef>
                    <a:spcPct val="0"/>
                  </a:spcBef>
                  <a:spcAft>
                    <a:spcPct val="0"/>
                  </a:spcAft>
                  <a:defRPr/>
                </a:pPr>
                <a:r>
                  <a:rPr lang="en-US" altLang="zh-CN" sz="1600" b="1" i="1" kern="0" dirty="0">
                    <a:ln w="12700" cap="flat">
                      <a:noFill/>
                      <a:miter lim="800000"/>
                    </a:ln>
                    <a:solidFill>
                      <a:schemeClr val="bg1"/>
                    </a:solidFill>
                    <a:cs typeface="+mn-ea"/>
                    <a:sym typeface="+mn-lt"/>
                  </a:rPr>
                  <a:t>From  </a:t>
                </a:r>
                <a:r>
                  <a:rPr lang="zh-CN" altLang="en-US" sz="1600" b="1" i="1" kern="0" dirty="0">
                    <a:ln w="12700" cap="flat">
                      <a:noFill/>
                      <a:miter lim="800000"/>
                    </a:ln>
                    <a:solidFill>
                      <a:schemeClr val="bg1"/>
                    </a:solidFill>
                    <a:cs typeface="+mn-ea"/>
                    <a:sym typeface="+mn-lt"/>
                  </a:rPr>
                  <a:t>玩家信息表</a:t>
                </a:r>
                <a:endParaRPr lang="en-US" altLang="zh-CN" sz="1600" b="1" i="1" kern="0" dirty="0">
                  <a:ln w="12700" cap="flat">
                    <a:noFill/>
                    <a:miter lim="800000"/>
                  </a:ln>
                  <a:solidFill>
                    <a:schemeClr val="bg1"/>
                  </a:solidFill>
                  <a:cs typeface="+mn-ea"/>
                  <a:sym typeface="+mn-lt"/>
                </a:endParaRPr>
              </a:p>
            </p:txBody>
          </p:sp>
        </p:grpSp>
      </p:grpSp>
      <p:grpSp>
        <p:nvGrpSpPr>
          <p:cNvPr id="9" name="组合 8">
            <a:extLst>
              <a:ext uri="{FF2B5EF4-FFF2-40B4-BE49-F238E27FC236}">
                <a16:creationId xmlns:a16="http://schemas.microsoft.com/office/drawing/2014/main" id="{3B89DCB4-736C-41F1-9104-E19BD0251E0C}"/>
              </a:ext>
            </a:extLst>
          </p:cNvPr>
          <p:cNvGrpSpPr/>
          <p:nvPr/>
        </p:nvGrpSpPr>
        <p:grpSpPr>
          <a:xfrm>
            <a:off x="4277004" y="1901574"/>
            <a:ext cx="2245690" cy="3780036"/>
            <a:chOff x="4277004" y="1901574"/>
            <a:chExt cx="2245690" cy="3780036"/>
          </a:xfrm>
        </p:grpSpPr>
        <p:cxnSp>
          <p:nvCxnSpPr>
            <p:cNvPr id="44" name="直线连接符 22"/>
            <p:cNvCxnSpPr/>
            <p:nvPr/>
          </p:nvCxnSpPr>
          <p:spPr>
            <a:xfrm>
              <a:off x="4277004" y="2129842"/>
              <a:ext cx="765358" cy="0"/>
            </a:xfrm>
            <a:prstGeom prst="line">
              <a:avLst/>
            </a:prstGeom>
            <a:ln w="38100">
              <a:solidFill>
                <a:srgbClr val="D6CACC"/>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5171171" y="1901574"/>
              <a:ext cx="1351523" cy="463588"/>
            </a:xfrm>
            <a:prstGeom prst="rect">
              <a:avLst/>
            </a:prstGeom>
          </p:spPr>
          <p:txBody>
            <a:bodyPr wrap="square">
              <a:spAutoFit/>
            </a:bodyPr>
            <a:lstStyle/>
            <a:p>
              <a:pPr fontAlgn="base">
                <a:lnSpc>
                  <a:spcPct val="150000"/>
                </a:lnSpc>
                <a:spcBef>
                  <a:spcPct val="0"/>
                </a:spcBef>
                <a:spcAft>
                  <a:spcPct val="0"/>
                </a:spcAft>
                <a:defRPr/>
              </a:pPr>
              <a:r>
                <a:rPr lang="en-US" altLang="zh-CN" b="1" kern="0" dirty="0">
                  <a:ln w="12700" cap="flat">
                    <a:noFill/>
                    <a:miter lim="800000"/>
                  </a:ln>
                  <a:solidFill>
                    <a:schemeClr val="tx1">
                      <a:lumMod val="85000"/>
                      <a:lumOff val="15000"/>
                    </a:schemeClr>
                  </a:solidFill>
                  <a:cs typeface="+mn-ea"/>
                  <a:sym typeface="+mn-lt"/>
                </a:rPr>
                <a:t>NPC</a:t>
              </a:r>
              <a:r>
                <a:rPr lang="zh-CN" altLang="en-US" b="1" kern="0" dirty="0">
                  <a:ln w="12700" cap="flat">
                    <a:noFill/>
                    <a:miter lim="800000"/>
                  </a:ln>
                  <a:solidFill>
                    <a:schemeClr val="tx1">
                      <a:lumMod val="85000"/>
                      <a:lumOff val="15000"/>
                    </a:schemeClr>
                  </a:solidFill>
                  <a:cs typeface="+mn-ea"/>
                  <a:sym typeface="+mn-lt"/>
                </a:rPr>
                <a:t>功能</a:t>
              </a:r>
              <a:endParaRPr lang="en-US" altLang="zh-CN" b="1" kern="0" dirty="0">
                <a:ln w="12700" cap="flat">
                  <a:noFill/>
                  <a:miter lim="800000"/>
                </a:ln>
                <a:solidFill>
                  <a:schemeClr val="tx1">
                    <a:lumMod val="85000"/>
                    <a:lumOff val="15000"/>
                  </a:schemeClr>
                </a:solidFill>
                <a:cs typeface="+mn-ea"/>
                <a:sym typeface="+mn-lt"/>
              </a:endParaRPr>
            </a:p>
          </p:txBody>
        </p:sp>
        <p:grpSp>
          <p:nvGrpSpPr>
            <p:cNvPr id="49" name="组合 48"/>
            <p:cNvGrpSpPr/>
            <p:nvPr/>
          </p:nvGrpSpPr>
          <p:grpSpPr>
            <a:xfrm>
              <a:off x="4346464" y="5089909"/>
              <a:ext cx="1987656" cy="591701"/>
              <a:chOff x="2335149" y="4770581"/>
              <a:chExt cx="1987656" cy="591701"/>
            </a:xfrm>
          </p:grpSpPr>
          <p:sp>
            <p:nvSpPr>
              <p:cNvPr id="50" name="矩形 49"/>
              <p:cNvSpPr/>
              <p:nvPr/>
            </p:nvSpPr>
            <p:spPr>
              <a:xfrm>
                <a:off x="2335149" y="4770581"/>
                <a:ext cx="1987656" cy="591701"/>
              </a:xfrm>
              <a:prstGeom prst="rect">
                <a:avLst/>
              </a:prstGeom>
              <a:solidFill>
                <a:srgbClr val="D6C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1" name="矩形 50"/>
              <p:cNvSpPr/>
              <p:nvPr/>
            </p:nvSpPr>
            <p:spPr>
              <a:xfrm>
                <a:off x="2506498" y="4879950"/>
                <a:ext cx="1592317" cy="338554"/>
              </a:xfrm>
              <a:prstGeom prst="rect">
                <a:avLst/>
              </a:prstGeom>
            </p:spPr>
            <p:txBody>
              <a:bodyPr wrap="square">
                <a:spAutoFit/>
              </a:bodyPr>
              <a:lstStyle/>
              <a:p>
                <a:pPr algn="ctr" defTabSz="914400" fontAlgn="base">
                  <a:spcBef>
                    <a:spcPct val="0"/>
                  </a:spcBef>
                  <a:spcAft>
                    <a:spcPct val="0"/>
                  </a:spcAft>
                  <a:defRPr/>
                </a:pPr>
                <a:r>
                  <a:rPr lang="en-US" altLang="zh-CN" sz="1600" b="1" i="1" kern="0" dirty="0">
                    <a:ln w="12700" cap="flat">
                      <a:noFill/>
                      <a:miter lim="800000"/>
                    </a:ln>
                    <a:solidFill>
                      <a:schemeClr val="bg1"/>
                    </a:solidFill>
                    <a:cs typeface="+mn-ea"/>
                    <a:sym typeface="+mn-lt"/>
                  </a:rPr>
                  <a:t>From  NPC</a:t>
                </a:r>
                <a:r>
                  <a:rPr lang="zh-CN" altLang="en-US" sz="1600" b="1" i="1" kern="0" dirty="0">
                    <a:ln w="12700" cap="flat">
                      <a:noFill/>
                      <a:miter lim="800000"/>
                    </a:ln>
                    <a:solidFill>
                      <a:schemeClr val="bg1"/>
                    </a:solidFill>
                    <a:cs typeface="+mn-ea"/>
                    <a:sym typeface="+mn-lt"/>
                  </a:rPr>
                  <a:t>表</a:t>
                </a:r>
                <a:endParaRPr lang="en-US" altLang="zh-CN" sz="1600" b="1" i="1" kern="0" dirty="0">
                  <a:ln w="12700" cap="flat">
                    <a:noFill/>
                    <a:miter lim="800000"/>
                  </a:ln>
                  <a:solidFill>
                    <a:schemeClr val="bg1"/>
                  </a:solidFill>
                  <a:cs typeface="+mn-ea"/>
                  <a:sym typeface="+mn-lt"/>
                </a:endParaRPr>
              </a:p>
            </p:txBody>
          </p:sp>
        </p:grpSp>
      </p:grpSp>
      <p:grpSp>
        <p:nvGrpSpPr>
          <p:cNvPr id="10" name="组合 9">
            <a:extLst>
              <a:ext uri="{FF2B5EF4-FFF2-40B4-BE49-F238E27FC236}">
                <a16:creationId xmlns:a16="http://schemas.microsoft.com/office/drawing/2014/main" id="{A98AF7B8-8E81-4981-A00C-445ACFCA5F7D}"/>
              </a:ext>
            </a:extLst>
          </p:cNvPr>
          <p:cNvGrpSpPr/>
          <p:nvPr/>
        </p:nvGrpSpPr>
        <p:grpSpPr>
          <a:xfrm>
            <a:off x="8057219" y="1864233"/>
            <a:ext cx="2505678" cy="3817376"/>
            <a:chOff x="8057219" y="1864233"/>
            <a:chExt cx="2505678" cy="3817376"/>
          </a:xfrm>
        </p:grpSpPr>
        <p:cxnSp>
          <p:nvCxnSpPr>
            <p:cNvPr id="53" name="直线连接符 31"/>
            <p:cNvCxnSpPr/>
            <p:nvPr/>
          </p:nvCxnSpPr>
          <p:spPr>
            <a:xfrm>
              <a:off x="8057219" y="2126514"/>
              <a:ext cx="765358" cy="0"/>
            </a:xfrm>
            <a:prstGeom prst="line">
              <a:avLst/>
            </a:prstGeom>
            <a:ln w="38100">
              <a:solidFill>
                <a:srgbClr val="9B97A6"/>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8925359" y="1864233"/>
              <a:ext cx="1637538" cy="463588"/>
            </a:xfrm>
            <a:prstGeom prst="rect">
              <a:avLst/>
            </a:prstGeom>
          </p:spPr>
          <p:txBody>
            <a:bodyPr wrap="square">
              <a:spAutoFit/>
            </a:bodyPr>
            <a:lstStyle/>
            <a:p>
              <a:pPr fontAlgn="base">
                <a:lnSpc>
                  <a:spcPct val="150000"/>
                </a:lnSpc>
                <a:spcBef>
                  <a:spcPct val="0"/>
                </a:spcBef>
                <a:spcAft>
                  <a:spcPct val="0"/>
                </a:spcAft>
                <a:defRPr/>
              </a:pPr>
              <a:r>
                <a:rPr lang="zh-CN" altLang="en-US" b="1" kern="0" dirty="0">
                  <a:ln w="12700" cap="flat">
                    <a:noFill/>
                    <a:miter lim="800000"/>
                  </a:ln>
                  <a:solidFill>
                    <a:schemeClr val="tx1">
                      <a:lumMod val="85000"/>
                      <a:lumOff val="15000"/>
                    </a:schemeClr>
                  </a:solidFill>
                  <a:cs typeface="+mn-ea"/>
                  <a:sym typeface="+mn-lt"/>
                </a:rPr>
                <a:t>场景难度等级</a:t>
              </a:r>
            </a:p>
          </p:txBody>
        </p:sp>
        <p:grpSp>
          <p:nvGrpSpPr>
            <p:cNvPr id="58" name="组合 57"/>
            <p:cNvGrpSpPr/>
            <p:nvPr/>
          </p:nvGrpSpPr>
          <p:grpSpPr>
            <a:xfrm>
              <a:off x="8196139" y="5089908"/>
              <a:ext cx="1987656" cy="591701"/>
              <a:chOff x="2017205" y="4865377"/>
              <a:chExt cx="1987656" cy="591701"/>
            </a:xfrm>
          </p:grpSpPr>
          <p:sp>
            <p:nvSpPr>
              <p:cNvPr id="59" name="矩形 58"/>
              <p:cNvSpPr/>
              <p:nvPr/>
            </p:nvSpPr>
            <p:spPr>
              <a:xfrm>
                <a:off x="2017205" y="4865377"/>
                <a:ext cx="1987656" cy="591701"/>
              </a:xfrm>
              <a:prstGeom prst="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0" name="矩形 59"/>
              <p:cNvSpPr/>
              <p:nvPr/>
            </p:nvSpPr>
            <p:spPr>
              <a:xfrm>
                <a:off x="2105295" y="4974746"/>
                <a:ext cx="1779425" cy="338554"/>
              </a:xfrm>
              <a:prstGeom prst="rect">
                <a:avLst/>
              </a:prstGeom>
            </p:spPr>
            <p:txBody>
              <a:bodyPr wrap="square">
                <a:spAutoFit/>
              </a:bodyPr>
              <a:lstStyle/>
              <a:p>
                <a:pPr algn="ctr" defTabSz="914400" fontAlgn="base">
                  <a:spcBef>
                    <a:spcPct val="0"/>
                  </a:spcBef>
                  <a:spcAft>
                    <a:spcPct val="0"/>
                  </a:spcAft>
                  <a:defRPr/>
                </a:pPr>
                <a:r>
                  <a:rPr lang="en-US" altLang="zh-CN" sz="1600" b="1" i="1" kern="0" dirty="0">
                    <a:ln w="12700" cap="flat">
                      <a:noFill/>
                      <a:miter lim="800000"/>
                    </a:ln>
                    <a:solidFill>
                      <a:schemeClr val="bg1"/>
                    </a:solidFill>
                    <a:cs typeface="+mn-ea"/>
                    <a:sym typeface="+mn-lt"/>
                  </a:rPr>
                  <a:t>From  </a:t>
                </a:r>
                <a:r>
                  <a:rPr lang="zh-CN" altLang="en-US" sz="1600" b="1" i="1" kern="0" dirty="0">
                    <a:ln w="12700" cap="flat">
                      <a:noFill/>
                      <a:miter lim="800000"/>
                    </a:ln>
                    <a:solidFill>
                      <a:schemeClr val="bg1"/>
                    </a:solidFill>
                    <a:cs typeface="+mn-ea"/>
                    <a:sym typeface="+mn-lt"/>
                  </a:rPr>
                  <a:t>游戏场景表</a:t>
                </a:r>
                <a:endParaRPr lang="en-US" altLang="zh-CN" sz="1600" b="1" i="1" kern="0" dirty="0">
                  <a:ln w="12700" cap="flat">
                    <a:noFill/>
                    <a:miter lim="800000"/>
                  </a:ln>
                  <a:solidFill>
                    <a:schemeClr val="bg1"/>
                  </a:solidFill>
                  <a:cs typeface="+mn-ea"/>
                  <a:sym typeface="+mn-lt"/>
                </a:endParaRPr>
              </a:p>
            </p:txBody>
          </p:sp>
        </p:grpSp>
      </p:grpSp>
      <p:graphicFrame>
        <p:nvGraphicFramePr>
          <p:cNvPr id="3" name="表格 2">
            <a:extLst>
              <a:ext uri="{FF2B5EF4-FFF2-40B4-BE49-F238E27FC236}">
                <a16:creationId xmlns:a16="http://schemas.microsoft.com/office/drawing/2014/main" id="{E3B5D8AD-8242-4E6F-8BD6-AEDD6217B36F}"/>
              </a:ext>
            </a:extLst>
          </p:cNvPr>
          <p:cNvGraphicFramePr>
            <a:graphicFrameLocks noGrp="1"/>
          </p:cNvGraphicFramePr>
          <p:nvPr>
            <p:extLst>
              <p:ext uri="{D42A27DB-BD31-4B8C-83A1-F6EECF244321}">
                <p14:modId xmlns:p14="http://schemas.microsoft.com/office/powerpoint/2010/main" val="1058672910"/>
              </p:ext>
            </p:extLst>
          </p:nvPr>
        </p:nvGraphicFramePr>
        <p:xfrm>
          <a:off x="496789" y="2603502"/>
          <a:ext cx="3183694" cy="1877578"/>
        </p:xfrm>
        <a:graphic>
          <a:graphicData uri="http://schemas.openxmlformats.org/drawingml/2006/table">
            <a:tbl>
              <a:tblPr>
                <a:tableStyleId>{5C22544A-7EE6-4342-B048-85BDC9FD1C3A}</a:tableStyleId>
              </a:tblPr>
              <a:tblGrid>
                <a:gridCol w="3183694">
                  <a:extLst>
                    <a:ext uri="{9D8B030D-6E8A-4147-A177-3AD203B41FA5}">
                      <a16:colId xmlns:a16="http://schemas.microsoft.com/office/drawing/2014/main" val="1431232169"/>
                    </a:ext>
                  </a:extLst>
                </a:gridCol>
              </a:tblGrid>
              <a:tr h="1877578">
                <a:tc>
                  <a:txBody>
                    <a:bodyPr/>
                    <a:lstStyle/>
                    <a:p>
                      <a:pPr algn="l"/>
                      <a:endParaRPr lang="en-US" altLang="zh-CN" sz="1400" kern="100" dirty="0">
                        <a:solidFill>
                          <a:schemeClr val="bg1"/>
                        </a:solidFill>
                        <a:effectLst/>
                      </a:endParaRPr>
                    </a:p>
                    <a:p>
                      <a:pPr algn="l"/>
                      <a:r>
                        <a:rPr lang="zh-CN" sz="1400" kern="100" dirty="0">
                          <a:solidFill>
                            <a:schemeClr val="bg1"/>
                          </a:solidFill>
                          <a:effectLst/>
                        </a:rPr>
                        <a:t>名字：玩家</a:t>
                      </a:r>
                      <a:r>
                        <a:rPr lang="en-US" sz="1400" kern="100" dirty="0">
                          <a:solidFill>
                            <a:schemeClr val="bg1"/>
                          </a:solidFill>
                          <a:effectLst/>
                        </a:rPr>
                        <a:t>id</a:t>
                      </a:r>
                      <a:endParaRPr lang="zh-CN" sz="1400" kern="100" dirty="0">
                        <a:solidFill>
                          <a:schemeClr val="bg1"/>
                        </a:solidFill>
                        <a:effectLst/>
                      </a:endParaRPr>
                    </a:p>
                    <a:p>
                      <a:pPr algn="l"/>
                      <a:r>
                        <a:rPr lang="zh-CN" sz="1400" kern="100" dirty="0">
                          <a:solidFill>
                            <a:schemeClr val="bg1"/>
                          </a:solidFill>
                          <a:effectLst/>
                        </a:rPr>
                        <a:t>别名：无</a:t>
                      </a:r>
                    </a:p>
                    <a:p>
                      <a:pPr algn="l"/>
                      <a:r>
                        <a:rPr lang="zh-CN" sz="1400" kern="100" dirty="0">
                          <a:solidFill>
                            <a:schemeClr val="bg1"/>
                          </a:solidFill>
                          <a:effectLst/>
                        </a:rPr>
                        <a:t>描述：玩家用户名的编号。 </a:t>
                      </a:r>
                    </a:p>
                    <a:p>
                      <a:pPr algn="l"/>
                      <a:r>
                        <a:rPr lang="zh-CN" sz="1400" kern="100" dirty="0">
                          <a:solidFill>
                            <a:schemeClr val="bg1"/>
                          </a:solidFill>
                          <a:effectLst/>
                        </a:rPr>
                        <a:t>定义：玩家注册一个用户名，</a:t>
                      </a:r>
                      <a:r>
                        <a:rPr lang="en-US" sz="1400" kern="100" dirty="0">
                          <a:solidFill>
                            <a:schemeClr val="bg1"/>
                          </a:solidFill>
                          <a:effectLst/>
                        </a:rPr>
                        <a:t>id</a:t>
                      </a:r>
                      <a:r>
                        <a:rPr lang="zh-CN" sz="1400" kern="100" dirty="0">
                          <a:solidFill>
                            <a:schemeClr val="bg1"/>
                          </a:solidFill>
                          <a:effectLst/>
                        </a:rPr>
                        <a:t>自动递增</a:t>
                      </a:r>
                    </a:p>
                    <a:p>
                      <a:pPr algn="l"/>
                      <a:r>
                        <a:rPr lang="zh-CN" sz="1400" kern="100" dirty="0">
                          <a:solidFill>
                            <a:schemeClr val="bg1"/>
                          </a:solidFill>
                          <a:effectLst/>
                        </a:rPr>
                        <a:t>位置：玩家信息表</a:t>
                      </a:r>
                      <a:endParaRPr lang="zh-CN" sz="1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9B97A6"/>
                    </a:solidFill>
                  </a:tcPr>
                </a:tc>
                <a:extLst>
                  <a:ext uri="{0D108BD9-81ED-4DB2-BD59-A6C34878D82A}">
                    <a16:rowId xmlns:a16="http://schemas.microsoft.com/office/drawing/2014/main" val="2028298452"/>
                  </a:ext>
                </a:extLst>
              </a:tr>
            </a:tbl>
          </a:graphicData>
        </a:graphic>
      </p:graphicFrame>
      <p:graphicFrame>
        <p:nvGraphicFramePr>
          <p:cNvPr id="17" name="表格 16">
            <a:extLst>
              <a:ext uri="{FF2B5EF4-FFF2-40B4-BE49-F238E27FC236}">
                <a16:creationId xmlns:a16="http://schemas.microsoft.com/office/drawing/2014/main" id="{B4187CA6-76B0-429B-980C-23FDBA3D8AE4}"/>
              </a:ext>
            </a:extLst>
          </p:cNvPr>
          <p:cNvGraphicFramePr>
            <a:graphicFrameLocks noGrp="1"/>
          </p:cNvGraphicFramePr>
          <p:nvPr>
            <p:extLst>
              <p:ext uri="{D42A27DB-BD31-4B8C-83A1-F6EECF244321}">
                <p14:modId xmlns:p14="http://schemas.microsoft.com/office/powerpoint/2010/main" val="2307577807"/>
              </p:ext>
            </p:extLst>
          </p:nvPr>
        </p:nvGraphicFramePr>
        <p:xfrm>
          <a:off x="4277004" y="2603500"/>
          <a:ext cx="3183694" cy="1877592"/>
        </p:xfrm>
        <a:graphic>
          <a:graphicData uri="http://schemas.openxmlformats.org/drawingml/2006/table">
            <a:tbl>
              <a:tblPr>
                <a:tableStyleId>{5C22544A-7EE6-4342-B048-85BDC9FD1C3A}</a:tableStyleId>
              </a:tblPr>
              <a:tblGrid>
                <a:gridCol w="3183694">
                  <a:extLst>
                    <a:ext uri="{9D8B030D-6E8A-4147-A177-3AD203B41FA5}">
                      <a16:colId xmlns:a16="http://schemas.microsoft.com/office/drawing/2014/main" val="2726950800"/>
                    </a:ext>
                  </a:extLst>
                </a:gridCol>
              </a:tblGrid>
              <a:tr h="1877592">
                <a:tc>
                  <a:txBody>
                    <a:bodyPr/>
                    <a:lstStyle/>
                    <a:p>
                      <a:pPr marL="0" algn="l" defTabSz="914400" rtl="0" eaLnBrk="1" latinLnBrk="0" hangingPunct="1"/>
                      <a:endParaRPr lang="en-US" altLang="zh-CN" sz="1400" kern="100" dirty="0">
                        <a:solidFill>
                          <a:schemeClr val="bg1"/>
                        </a:solidFill>
                        <a:effectLst/>
                        <a:latin typeface="+mn-lt"/>
                        <a:ea typeface="+mn-ea"/>
                        <a:cs typeface="+mn-cs"/>
                      </a:endParaRPr>
                    </a:p>
                    <a:p>
                      <a:pPr marL="0" algn="l" defTabSz="914400" rtl="0" eaLnBrk="1" latinLnBrk="0" hangingPunct="1"/>
                      <a:r>
                        <a:rPr lang="zh-CN" altLang="en-US" sz="1400" kern="100" dirty="0">
                          <a:solidFill>
                            <a:schemeClr val="bg1"/>
                          </a:solidFill>
                          <a:effectLst/>
                          <a:latin typeface="+mn-lt"/>
                          <a:ea typeface="+mn-ea"/>
                          <a:cs typeface="+mn-cs"/>
                        </a:rPr>
                        <a:t>名字：</a:t>
                      </a:r>
                      <a:r>
                        <a:rPr lang="en-US" sz="1400" kern="100" dirty="0">
                          <a:solidFill>
                            <a:schemeClr val="bg1"/>
                          </a:solidFill>
                          <a:effectLst/>
                          <a:latin typeface="+mn-lt"/>
                          <a:ea typeface="+mn-ea"/>
                          <a:cs typeface="+mn-cs"/>
                        </a:rPr>
                        <a:t>NPC</a:t>
                      </a:r>
                      <a:r>
                        <a:rPr lang="zh-CN" altLang="en-US" sz="1400" kern="100" dirty="0">
                          <a:solidFill>
                            <a:schemeClr val="bg1"/>
                          </a:solidFill>
                          <a:effectLst/>
                          <a:latin typeface="+mn-lt"/>
                          <a:ea typeface="+mn-ea"/>
                          <a:cs typeface="+mn-cs"/>
                        </a:rPr>
                        <a:t>功能</a:t>
                      </a:r>
                    </a:p>
                    <a:p>
                      <a:pPr marL="0" algn="l" defTabSz="914400" rtl="0" eaLnBrk="1" latinLnBrk="0" hangingPunct="1"/>
                      <a:r>
                        <a:rPr lang="zh-CN" altLang="en-US" sz="1400" kern="100" dirty="0">
                          <a:solidFill>
                            <a:schemeClr val="bg1"/>
                          </a:solidFill>
                          <a:effectLst/>
                          <a:latin typeface="+mn-lt"/>
                          <a:ea typeface="+mn-ea"/>
                          <a:cs typeface="+mn-cs"/>
                        </a:rPr>
                        <a:t>别名：无</a:t>
                      </a:r>
                    </a:p>
                    <a:p>
                      <a:pPr marL="0" algn="l" defTabSz="914400" rtl="0" eaLnBrk="1" latinLnBrk="0" hangingPunct="1"/>
                      <a:r>
                        <a:rPr lang="zh-CN" altLang="en-US" sz="1400" kern="100" dirty="0">
                          <a:solidFill>
                            <a:schemeClr val="bg1"/>
                          </a:solidFill>
                          <a:effectLst/>
                          <a:latin typeface="+mn-lt"/>
                          <a:ea typeface="+mn-ea"/>
                          <a:cs typeface="+mn-cs"/>
                        </a:rPr>
                        <a:t>描述：记录了游戏中</a:t>
                      </a:r>
                      <a:r>
                        <a:rPr lang="en-US" sz="1400" kern="100" dirty="0">
                          <a:solidFill>
                            <a:schemeClr val="bg1"/>
                          </a:solidFill>
                          <a:effectLst/>
                          <a:latin typeface="+mn-lt"/>
                          <a:ea typeface="+mn-ea"/>
                          <a:cs typeface="+mn-cs"/>
                        </a:rPr>
                        <a:t>NPC</a:t>
                      </a:r>
                      <a:r>
                        <a:rPr lang="zh-CN" altLang="en-US" sz="1400" kern="100" dirty="0">
                          <a:solidFill>
                            <a:schemeClr val="bg1"/>
                          </a:solidFill>
                          <a:effectLst/>
                          <a:latin typeface="+mn-lt"/>
                          <a:ea typeface="+mn-ea"/>
                          <a:cs typeface="+mn-cs"/>
                        </a:rPr>
                        <a:t>所具备的功能</a:t>
                      </a:r>
                    </a:p>
                    <a:p>
                      <a:pPr marL="0" algn="l" defTabSz="914400" rtl="0" eaLnBrk="1" latinLnBrk="0" hangingPunct="1"/>
                      <a:r>
                        <a:rPr lang="zh-CN" altLang="en-US" sz="1400" kern="100" dirty="0">
                          <a:solidFill>
                            <a:schemeClr val="bg1"/>
                          </a:solidFill>
                          <a:effectLst/>
                          <a:latin typeface="+mn-lt"/>
                          <a:ea typeface="+mn-ea"/>
                          <a:cs typeface="+mn-cs"/>
                        </a:rPr>
                        <a:t>定义：功能可以是分配任务、发送奖励等等</a:t>
                      </a:r>
                    </a:p>
                    <a:p>
                      <a:pPr marL="0" algn="l" defTabSz="914400" rtl="0" eaLnBrk="1" latinLnBrk="0" hangingPunct="1"/>
                      <a:r>
                        <a:rPr lang="zh-CN" altLang="en-US" sz="1400" kern="100" dirty="0">
                          <a:solidFill>
                            <a:schemeClr val="bg1"/>
                          </a:solidFill>
                          <a:effectLst/>
                          <a:latin typeface="+mn-lt"/>
                          <a:ea typeface="+mn-ea"/>
                          <a:cs typeface="+mn-cs"/>
                        </a:rPr>
                        <a:t>位置：</a:t>
                      </a:r>
                      <a:r>
                        <a:rPr lang="en-US" sz="1400" kern="100" dirty="0">
                          <a:solidFill>
                            <a:schemeClr val="bg1"/>
                          </a:solidFill>
                          <a:effectLst/>
                          <a:latin typeface="+mn-lt"/>
                          <a:ea typeface="+mn-ea"/>
                          <a:cs typeface="+mn-cs"/>
                        </a:rPr>
                        <a:t>NPC</a:t>
                      </a:r>
                      <a:r>
                        <a:rPr lang="zh-CN" altLang="en-US" sz="1400" kern="100" dirty="0">
                          <a:solidFill>
                            <a:schemeClr val="bg1"/>
                          </a:solidFill>
                          <a:effectLst/>
                          <a:latin typeface="+mn-lt"/>
                          <a:ea typeface="+mn-ea"/>
                          <a:cs typeface="+mn-cs"/>
                        </a:rPr>
                        <a:t>表</a:t>
                      </a:r>
                    </a:p>
                  </a:txBody>
                  <a:tcPr marL="68580" marR="68580" marT="0" marB="0">
                    <a:solidFill>
                      <a:srgbClr val="D6CACC"/>
                    </a:solidFill>
                  </a:tcPr>
                </a:tc>
                <a:extLst>
                  <a:ext uri="{0D108BD9-81ED-4DB2-BD59-A6C34878D82A}">
                    <a16:rowId xmlns:a16="http://schemas.microsoft.com/office/drawing/2014/main" val="4215065930"/>
                  </a:ext>
                </a:extLst>
              </a:tr>
            </a:tbl>
          </a:graphicData>
        </a:graphic>
      </p:graphicFrame>
      <p:graphicFrame>
        <p:nvGraphicFramePr>
          <p:cNvPr id="22" name="表格 21">
            <a:extLst>
              <a:ext uri="{FF2B5EF4-FFF2-40B4-BE49-F238E27FC236}">
                <a16:creationId xmlns:a16="http://schemas.microsoft.com/office/drawing/2014/main" id="{46CF7104-F2A1-4978-B8F7-F5AA379B4201}"/>
              </a:ext>
            </a:extLst>
          </p:cNvPr>
          <p:cNvGraphicFramePr>
            <a:graphicFrameLocks noGrp="1"/>
          </p:cNvGraphicFramePr>
          <p:nvPr>
            <p:extLst>
              <p:ext uri="{D42A27DB-BD31-4B8C-83A1-F6EECF244321}">
                <p14:modId xmlns:p14="http://schemas.microsoft.com/office/powerpoint/2010/main" val="31633122"/>
              </p:ext>
            </p:extLst>
          </p:nvPr>
        </p:nvGraphicFramePr>
        <p:xfrm>
          <a:off x="8057219" y="2610933"/>
          <a:ext cx="3183694" cy="1877579"/>
        </p:xfrm>
        <a:graphic>
          <a:graphicData uri="http://schemas.openxmlformats.org/drawingml/2006/table">
            <a:tbl>
              <a:tblPr>
                <a:tableStyleId>{5C22544A-7EE6-4342-B048-85BDC9FD1C3A}</a:tableStyleId>
              </a:tblPr>
              <a:tblGrid>
                <a:gridCol w="3183694">
                  <a:extLst>
                    <a:ext uri="{9D8B030D-6E8A-4147-A177-3AD203B41FA5}">
                      <a16:colId xmlns:a16="http://schemas.microsoft.com/office/drawing/2014/main" val="1225779957"/>
                    </a:ext>
                  </a:extLst>
                </a:gridCol>
              </a:tblGrid>
              <a:tr h="1877579">
                <a:tc>
                  <a:txBody>
                    <a:bodyPr/>
                    <a:lstStyle/>
                    <a:p>
                      <a:pPr marL="0" algn="l" defTabSz="914400" rtl="0" eaLnBrk="1" latinLnBrk="0" hangingPunct="1"/>
                      <a:endParaRPr lang="en-US" altLang="zh-CN" sz="1400" kern="100" dirty="0">
                        <a:solidFill>
                          <a:schemeClr val="bg1"/>
                        </a:solidFill>
                        <a:effectLst/>
                        <a:latin typeface="+mn-lt"/>
                        <a:ea typeface="+mn-ea"/>
                        <a:cs typeface="+mn-cs"/>
                      </a:endParaRPr>
                    </a:p>
                    <a:p>
                      <a:pPr marL="0" algn="l" defTabSz="914400" rtl="0" eaLnBrk="1" latinLnBrk="0" hangingPunct="1"/>
                      <a:r>
                        <a:rPr lang="zh-CN" altLang="en-US" sz="1400" kern="100" dirty="0">
                          <a:solidFill>
                            <a:schemeClr val="bg1"/>
                          </a:solidFill>
                          <a:effectLst/>
                          <a:latin typeface="+mn-lt"/>
                          <a:ea typeface="+mn-ea"/>
                          <a:cs typeface="+mn-cs"/>
                        </a:rPr>
                        <a:t>名字：场景难度等级</a:t>
                      </a:r>
                    </a:p>
                    <a:p>
                      <a:pPr marL="0" algn="l" defTabSz="914400" rtl="0" eaLnBrk="1" latinLnBrk="0" hangingPunct="1"/>
                      <a:r>
                        <a:rPr lang="zh-CN" altLang="en-US" sz="1400" kern="100" dirty="0">
                          <a:solidFill>
                            <a:schemeClr val="bg1"/>
                          </a:solidFill>
                          <a:effectLst/>
                          <a:latin typeface="+mn-lt"/>
                          <a:ea typeface="+mn-ea"/>
                          <a:cs typeface="+mn-cs"/>
                        </a:rPr>
                        <a:t>别名：关卡难度</a:t>
                      </a:r>
                    </a:p>
                    <a:p>
                      <a:pPr marL="0" algn="l" defTabSz="914400" rtl="0" eaLnBrk="1" latinLnBrk="0" hangingPunct="1"/>
                      <a:r>
                        <a:rPr lang="zh-CN" altLang="en-US" sz="1400" kern="100" dirty="0">
                          <a:solidFill>
                            <a:schemeClr val="bg1"/>
                          </a:solidFill>
                          <a:effectLst/>
                          <a:latin typeface="+mn-lt"/>
                          <a:ea typeface="+mn-ea"/>
                          <a:cs typeface="+mn-cs"/>
                        </a:rPr>
                        <a:t>描述：表示了游戏关卡难度等级</a:t>
                      </a:r>
                    </a:p>
                    <a:p>
                      <a:pPr marL="0" algn="l" defTabSz="914400" rtl="0" eaLnBrk="1" latinLnBrk="0" hangingPunct="1"/>
                      <a:r>
                        <a:rPr lang="zh-CN" altLang="en-US" sz="1400" kern="100" dirty="0">
                          <a:solidFill>
                            <a:schemeClr val="bg1"/>
                          </a:solidFill>
                          <a:effectLst/>
                          <a:latin typeface="+mn-lt"/>
                          <a:ea typeface="+mn-ea"/>
                          <a:cs typeface="+mn-cs"/>
                        </a:rPr>
                        <a:t>定义：三个关卡可供选择：简单、一般、困难</a:t>
                      </a:r>
                    </a:p>
                    <a:p>
                      <a:pPr marL="0" algn="l" defTabSz="914400" rtl="0" eaLnBrk="1" latinLnBrk="0" hangingPunct="1"/>
                      <a:r>
                        <a:rPr lang="zh-CN" altLang="en-US" sz="1400" kern="100" dirty="0">
                          <a:solidFill>
                            <a:schemeClr val="bg1"/>
                          </a:solidFill>
                          <a:effectLst/>
                          <a:latin typeface="+mn-lt"/>
                          <a:ea typeface="+mn-ea"/>
                          <a:cs typeface="+mn-cs"/>
                        </a:rPr>
                        <a:t>位置：游戏场景表</a:t>
                      </a:r>
                    </a:p>
                  </a:txBody>
                  <a:tcPr marL="68580" marR="68580" marT="0" marB="0">
                    <a:solidFill>
                      <a:srgbClr val="9B97A6"/>
                    </a:solidFill>
                  </a:tcPr>
                </a:tc>
                <a:extLst>
                  <a:ext uri="{0D108BD9-81ED-4DB2-BD59-A6C34878D82A}">
                    <a16:rowId xmlns:a16="http://schemas.microsoft.com/office/drawing/2014/main" val="1823070963"/>
                  </a:ext>
                </a:extLst>
              </a:tr>
            </a:tbl>
          </a:graphicData>
        </a:graphic>
      </p:graphicFrame>
      <p:pic>
        <p:nvPicPr>
          <p:cNvPr id="2" name="图片 1">
            <a:extLst>
              <a:ext uri="{FF2B5EF4-FFF2-40B4-BE49-F238E27FC236}">
                <a16:creationId xmlns:a16="http://schemas.microsoft.com/office/drawing/2014/main" id="{BC0E098A-8E16-4FF2-8F6B-C118A8958887}"/>
              </a:ext>
            </a:extLst>
          </p:cNvPr>
          <p:cNvPicPr>
            <a:picLocks noChangeAspect="1"/>
          </p:cNvPicPr>
          <p:nvPr/>
        </p:nvPicPr>
        <p:blipFill>
          <a:blip r:embed="rId3"/>
          <a:stretch>
            <a:fillRect/>
          </a:stretch>
        </p:blipFill>
        <p:spPr>
          <a:xfrm>
            <a:off x="1732863" y="340360"/>
            <a:ext cx="8095382" cy="5501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38"/>
</p:tagLst>
</file>

<file path=ppt/tags/tag2.xml><?xml version="1.0" encoding="utf-8"?>
<p:tagLst xmlns:a="http://schemas.openxmlformats.org/drawingml/2006/main" xmlns:r="http://schemas.openxmlformats.org/officeDocument/2006/relationships" xmlns:p="http://schemas.openxmlformats.org/presentationml/2006/main">
  <p:tag name="PA" val="v5.2.5"/>
</p:tagLst>
</file>

<file path=ppt/theme/theme1.xml><?xml version="1.0" encoding="utf-8"?>
<a:theme xmlns:a="http://schemas.openxmlformats.org/drawingml/2006/main" name="Office 主题​​">
  <a:themeElements>
    <a:clrScheme name="自定义 785">
      <a:dk1>
        <a:sysClr val="windowText" lastClr="000000"/>
      </a:dk1>
      <a:lt1>
        <a:sysClr val="window" lastClr="FFFFFF"/>
      </a:lt1>
      <a:dk2>
        <a:srgbClr val="44546A"/>
      </a:dk2>
      <a:lt2>
        <a:srgbClr val="E7E6E6"/>
      </a:lt2>
      <a:accent1>
        <a:srgbClr val="FF6F19"/>
      </a:accent1>
      <a:accent2>
        <a:srgbClr val="262626"/>
      </a:accent2>
      <a:accent3>
        <a:srgbClr val="FF6F19"/>
      </a:accent3>
      <a:accent4>
        <a:srgbClr val="262626"/>
      </a:accent4>
      <a:accent5>
        <a:srgbClr val="FF6F19"/>
      </a:accent5>
      <a:accent6>
        <a:srgbClr val="262626"/>
      </a:accent6>
      <a:hlink>
        <a:srgbClr val="FF6F19"/>
      </a:hlink>
      <a:folHlink>
        <a:srgbClr val="262626"/>
      </a:folHlink>
    </a:clrScheme>
    <a:fontScheme name="r3xzq3j0">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3xzq3j0">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TotalTime>
  <Words>1069</Words>
  <Application>Microsoft Office PowerPoint</Application>
  <PresentationFormat>宽屏</PresentationFormat>
  <Paragraphs>145</Paragraphs>
  <Slides>15</Slides>
  <Notes>9</Notes>
  <HiddenSlides>0</HiddenSlides>
  <MMClips>3</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15</vt:i4>
      </vt:variant>
    </vt:vector>
  </HeadingPairs>
  <TitlesOfParts>
    <vt:vector size="23" baseType="lpstr">
      <vt:lpstr>等线</vt:lpstr>
      <vt:lpstr>黑体</vt:lpstr>
      <vt:lpstr>宋体</vt:lpstr>
      <vt:lpstr>字魂105号-简雅黑</vt:lpstr>
      <vt:lpstr>字魂59号-创粗黑</vt:lpstr>
      <vt:lpstr>Arial</vt:lpstr>
      <vt:lpstr>Office 主题​​</vt:lpstr>
      <vt:lpstr>Office 主题</vt:lpstr>
      <vt:lpstr>PowerPoint 演示文稿</vt:lpstr>
      <vt:lpstr>PowerPoint 演示文稿</vt:lpstr>
      <vt:lpstr>引言</vt:lpstr>
      <vt:lpstr>项目介绍</vt:lpstr>
      <vt:lpstr>PowerPoint 演示文稿</vt:lpstr>
      <vt:lpstr>PowerPoint 演示文稿</vt:lpstr>
      <vt:lpstr>PowerPoint 演示文稿</vt:lpstr>
      <vt:lpstr>问卷调查显示结果</vt:lpstr>
      <vt:lpstr>PowerPoint 演示文稿</vt:lpstr>
      <vt:lpstr>根据需求改变游戏内容</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38</dc:title>
  <dc:creator>Administrator</dc:creator>
  <cp:lastModifiedBy>林 n</cp:lastModifiedBy>
  <cp:revision>92</cp:revision>
  <dcterms:created xsi:type="dcterms:W3CDTF">2019-06-13T02:21:00Z</dcterms:created>
  <dcterms:modified xsi:type="dcterms:W3CDTF">2021-11-09T11:46:28Z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2052-11.1.0.9582</vt:lpwstr>
  </property>
</Properties>
</file>